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4"/>
  </p:sldMasterIdLst>
  <p:notesMasterIdLst>
    <p:notesMasterId r:id="rId26"/>
  </p:notesMasterIdLst>
  <p:handoutMasterIdLst>
    <p:handoutMasterId r:id="rId27"/>
  </p:handoutMasterIdLst>
  <p:sldIdLst>
    <p:sldId id="292" r:id="rId5"/>
    <p:sldId id="310" r:id="rId6"/>
    <p:sldId id="323" r:id="rId7"/>
    <p:sldId id="330" r:id="rId8"/>
    <p:sldId id="332" r:id="rId9"/>
    <p:sldId id="305" r:id="rId10"/>
    <p:sldId id="311" r:id="rId11"/>
    <p:sldId id="326" r:id="rId12"/>
    <p:sldId id="312" r:id="rId13"/>
    <p:sldId id="313" r:id="rId14"/>
    <p:sldId id="315" r:id="rId15"/>
    <p:sldId id="316" r:id="rId16"/>
    <p:sldId id="302" r:id="rId17"/>
    <p:sldId id="314" r:id="rId18"/>
    <p:sldId id="318" r:id="rId19"/>
    <p:sldId id="319" r:id="rId20"/>
    <p:sldId id="320" r:id="rId21"/>
    <p:sldId id="321" r:id="rId22"/>
    <p:sldId id="333" r:id="rId23"/>
    <p:sldId id="328" r:id="rId24"/>
    <p:sldId id="293" r:id="rId25"/>
  </p:sldIdLst>
  <p:sldSz cx="12192000" cy="6858000"/>
  <p:notesSz cx="6858000" cy="9144000"/>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erta Rinaldi" initials="RR" lastIdx="1" clrIdx="0">
    <p:extLst>
      <p:ext uri="{19B8F6BF-5375-455C-9EA6-DF929625EA0E}">
        <p15:presenceInfo xmlns:p15="http://schemas.microsoft.com/office/powerpoint/2012/main" userId="cdbf0943c8c58d4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A9B7"/>
    <a:srgbClr val="CA627B"/>
    <a:srgbClr val="8DE8AF"/>
    <a:srgbClr val="3F7985"/>
    <a:srgbClr val="E4E2DD"/>
    <a:srgbClr val="E98B0D"/>
    <a:srgbClr val="E2973C"/>
    <a:srgbClr val="9BD49E"/>
    <a:srgbClr val="F6A287"/>
    <a:srgbClr val="0037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39" autoAdjust="0"/>
  </p:normalViewPr>
  <p:slideViewPr>
    <p:cSldViewPr snapToGrid="0">
      <p:cViewPr varScale="1">
        <p:scale>
          <a:sx n="91" d="100"/>
          <a:sy n="91" d="100"/>
        </p:scale>
        <p:origin x="76" y="21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4" d="100"/>
          <a:sy n="74" d="100"/>
        </p:scale>
        <p:origin x="268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3134EB-E0F7-4498-87A9-2E24EE301E6F}"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it-IT"/>
        </a:p>
      </dgm:t>
    </dgm:pt>
    <dgm:pt modelId="{757217B9-8537-44D3-B2FE-EE788E9ED16C}">
      <dgm:prSet phldrT="[Testo]"/>
      <dgm:spPr/>
      <dgm:t>
        <a:bodyPr/>
        <a:lstStyle/>
        <a:p>
          <a:r>
            <a:rPr lang="it-IT" i="1" dirty="0"/>
            <a:t>Cluster A</a:t>
          </a:r>
        </a:p>
        <a:p>
          <a:r>
            <a:rPr lang="it-IT" i="1" dirty="0"/>
            <a:t>Asintomatico / </a:t>
          </a:r>
          <a:r>
            <a:rPr lang="it-IT" i="1" dirty="0" err="1"/>
            <a:t>Normonutrito</a:t>
          </a:r>
          <a:r>
            <a:rPr lang="it-IT" i="1" dirty="0"/>
            <a:t> </a:t>
          </a:r>
          <a:endParaRPr lang="it-IT" dirty="0"/>
        </a:p>
      </dgm:t>
    </dgm:pt>
    <dgm:pt modelId="{70DBE567-1C7F-4E27-A64A-FD47865E0005}" type="parTrans" cxnId="{B9AB42B9-0726-419B-AD74-6F6DABEA5D8C}">
      <dgm:prSet/>
      <dgm:spPr/>
      <dgm:t>
        <a:bodyPr/>
        <a:lstStyle/>
        <a:p>
          <a:endParaRPr lang="it-IT"/>
        </a:p>
      </dgm:t>
    </dgm:pt>
    <dgm:pt modelId="{FB052370-0DC3-46BF-8F0F-B59A1C7BB63F}" type="sibTrans" cxnId="{B9AB42B9-0726-419B-AD74-6F6DABEA5D8C}">
      <dgm:prSet/>
      <dgm:spPr/>
      <dgm:t>
        <a:bodyPr/>
        <a:lstStyle/>
        <a:p>
          <a:endParaRPr lang="it-IT"/>
        </a:p>
      </dgm:t>
    </dgm:pt>
    <dgm:pt modelId="{EA5B8074-3EC8-4E39-BCF5-0D46F0E32240}">
      <dgm:prSet phldrT="[Testo]"/>
      <dgm:spPr/>
      <dgm:t>
        <a:bodyPr/>
        <a:lstStyle/>
        <a:p>
          <a:r>
            <a:rPr lang="it-IT" dirty="0"/>
            <a:t> Seguire follow-up e integrazione standardizzata</a:t>
          </a:r>
        </a:p>
      </dgm:t>
    </dgm:pt>
    <dgm:pt modelId="{741B66F5-89A2-4CDC-A5F6-DFCF3C04F255}" type="parTrans" cxnId="{AD31A350-9FEF-438C-BE44-ED26361490F4}">
      <dgm:prSet/>
      <dgm:spPr/>
      <dgm:t>
        <a:bodyPr/>
        <a:lstStyle/>
        <a:p>
          <a:endParaRPr lang="it-IT"/>
        </a:p>
      </dgm:t>
    </dgm:pt>
    <dgm:pt modelId="{4833B254-756D-468D-8BF0-191D8551ED54}" type="sibTrans" cxnId="{AD31A350-9FEF-438C-BE44-ED26361490F4}">
      <dgm:prSet/>
      <dgm:spPr/>
      <dgm:t>
        <a:bodyPr/>
        <a:lstStyle/>
        <a:p>
          <a:endParaRPr lang="it-IT"/>
        </a:p>
      </dgm:t>
    </dgm:pt>
    <dgm:pt modelId="{E85A05BA-FA77-4FB4-972B-91CF9AD8063D}">
      <dgm:prSet phldrT="[Testo]"/>
      <dgm:spPr/>
      <dgm:t>
        <a:bodyPr/>
        <a:lstStyle/>
        <a:p>
          <a:r>
            <a:rPr lang="it-IT" i="1" dirty="0"/>
            <a:t>Cluster B  </a:t>
          </a:r>
        </a:p>
        <a:p>
          <a:r>
            <a:rPr lang="it-IT" i="1" dirty="0"/>
            <a:t>Deficit nutrizionale singolo o multiplo</a:t>
          </a:r>
          <a:r>
            <a:rPr lang="it-IT" b="1" dirty="0"/>
            <a:t> </a:t>
          </a:r>
          <a:endParaRPr lang="it-IT" dirty="0"/>
        </a:p>
      </dgm:t>
    </dgm:pt>
    <dgm:pt modelId="{ECF279B9-B89C-44EF-A7EA-65F828A6A8DE}" type="parTrans" cxnId="{0F08F4FE-CAA7-4E5E-A3ED-D629920A0221}">
      <dgm:prSet/>
      <dgm:spPr/>
      <dgm:t>
        <a:bodyPr/>
        <a:lstStyle/>
        <a:p>
          <a:endParaRPr lang="it-IT"/>
        </a:p>
      </dgm:t>
    </dgm:pt>
    <dgm:pt modelId="{8030D962-15A2-4A8E-92F0-8791E1631CE8}" type="sibTrans" cxnId="{0F08F4FE-CAA7-4E5E-A3ED-D629920A0221}">
      <dgm:prSet/>
      <dgm:spPr/>
      <dgm:t>
        <a:bodyPr/>
        <a:lstStyle/>
        <a:p>
          <a:endParaRPr lang="it-IT"/>
        </a:p>
      </dgm:t>
    </dgm:pt>
    <dgm:pt modelId="{3FA22710-C996-45EB-8DE5-F50BD252FD22}">
      <dgm:prSet phldrT="[Testo]"/>
      <dgm:spPr/>
      <dgm:t>
        <a:bodyPr/>
        <a:lstStyle/>
        <a:p>
          <a:r>
            <a:rPr lang="it-IT" dirty="0"/>
            <a:t>Approccio mirato con supplementazione + valutare cause meccaniche/di compliance.</a:t>
          </a:r>
        </a:p>
      </dgm:t>
    </dgm:pt>
    <dgm:pt modelId="{9E63E110-47F5-4C66-831A-04EF3F20772B}" type="parTrans" cxnId="{CE06F1DB-4972-4B8E-A8C0-D64B9BBF67E2}">
      <dgm:prSet/>
      <dgm:spPr/>
      <dgm:t>
        <a:bodyPr/>
        <a:lstStyle/>
        <a:p>
          <a:endParaRPr lang="it-IT"/>
        </a:p>
      </dgm:t>
    </dgm:pt>
    <dgm:pt modelId="{A2A6E1F9-6E1D-4CAC-9F20-B3A3A2DF01C8}" type="sibTrans" cxnId="{CE06F1DB-4972-4B8E-A8C0-D64B9BBF67E2}">
      <dgm:prSet/>
      <dgm:spPr/>
      <dgm:t>
        <a:bodyPr/>
        <a:lstStyle/>
        <a:p>
          <a:endParaRPr lang="it-IT"/>
        </a:p>
      </dgm:t>
    </dgm:pt>
    <dgm:pt modelId="{DFA42423-06AB-4EAA-83BA-9A55B4643CE4}">
      <dgm:prSet phldrT="[Testo]"/>
      <dgm:spPr/>
      <dgm:t>
        <a:bodyPr/>
        <a:lstStyle/>
        <a:p>
          <a:r>
            <a:rPr lang="it-IT" i="1" dirty="0"/>
            <a:t>Cluster D </a:t>
          </a:r>
        </a:p>
        <a:p>
          <a:r>
            <a:rPr lang="it-IT" i="1" dirty="0"/>
            <a:t> Ripresa ponderale significativa</a:t>
          </a:r>
          <a:endParaRPr lang="it-IT" dirty="0"/>
        </a:p>
      </dgm:t>
    </dgm:pt>
    <dgm:pt modelId="{84F4D6E3-5C13-4FBF-B8A0-D4313D283960}" type="parTrans" cxnId="{835AEA75-7B6B-46C3-9A3A-9479BF9F7F5A}">
      <dgm:prSet/>
      <dgm:spPr/>
      <dgm:t>
        <a:bodyPr/>
        <a:lstStyle/>
        <a:p>
          <a:endParaRPr lang="it-IT"/>
        </a:p>
      </dgm:t>
    </dgm:pt>
    <dgm:pt modelId="{059BC7D1-41D0-4E64-9686-2BE8FC1B2256}" type="sibTrans" cxnId="{835AEA75-7B6B-46C3-9A3A-9479BF9F7F5A}">
      <dgm:prSet/>
      <dgm:spPr/>
      <dgm:t>
        <a:bodyPr/>
        <a:lstStyle/>
        <a:p>
          <a:endParaRPr lang="it-IT"/>
        </a:p>
      </dgm:t>
    </dgm:pt>
    <dgm:pt modelId="{F0358269-6585-4501-8E4F-395FD307FD81}">
      <dgm:prSet phldrT="[Testo]"/>
      <dgm:spPr/>
      <dgm:t>
        <a:bodyPr/>
        <a:lstStyle/>
        <a:p>
          <a:r>
            <a:rPr lang="it-IT" dirty="0"/>
            <a:t>≥10% rispetto al nadir o &gt;20% del peso perso → valutazione multidisciplinare.</a:t>
          </a:r>
        </a:p>
      </dgm:t>
    </dgm:pt>
    <dgm:pt modelId="{8B646247-3506-4524-848E-65E3BF3E0757}" type="parTrans" cxnId="{69590341-EDF4-4661-A401-D4FAE83811BB}">
      <dgm:prSet/>
      <dgm:spPr/>
      <dgm:t>
        <a:bodyPr/>
        <a:lstStyle/>
        <a:p>
          <a:endParaRPr lang="it-IT"/>
        </a:p>
      </dgm:t>
    </dgm:pt>
    <dgm:pt modelId="{5AEC5343-13F8-451F-BF75-A4B7B006A13A}" type="sibTrans" cxnId="{69590341-EDF4-4661-A401-D4FAE83811BB}">
      <dgm:prSet/>
      <dgm:spPr/>
      <dgm:t>
        <a:bodyPr/>
        <a:lstStyle/>
        <a:p>
          <a:endParaRPr lang="it-IT"/>
        </a:p>
      </dgm:t>
    </dgm:pt>
    <dgm:pt modelId="{EEF5F55D-DDC4-4A2C-8DE1-495C1672770E}">
      <dgm:prSet phldrT="[Testo]"/>
      <dgm:spPr/>
      <dgm:t>
        <a:bodyPr/>
        <a:lstStyle/>
        <a:p>
          <a:r>
            <a:rPr lang="it-IT" i="1" dirty="0"/>
            <a:t>Cluster C </a:t>
          </a:r>
        </a:p>
        <a:p>
          <a:r>
            <a:rPr lang="it-IT" i="1" dirty="0"/>
            <a:t> Dumping (precoce o tardiva) </a:t>
          </a:r>
          <a:endParaRPr lang="it-IT" dirty="0"/>
        </a:p>
      </dgm:t>
    </dgm:pt>
    <dgm:pt modelId="{62720A89-1905-4586-8346-7FE7C8042B81}" type="parTrans" cxnId="{8B8AE561-2FAB-46F7-9AE9-5FB1540E631F}">
      <dgm:prSet/>
      <dgm:spPr/>
      <dgm:t>
        <a:bodyPr/>
        <a:lstStyle/>
        <a:p>
          <a:endParaRPr lang="it-IT"/>
        </a:p>
      </dgm:t>
    </dgm:pt>
    <dgm:pt modelId="{54EC4A6E-F3A4-4E2E-B8EE-5DF83E2FF130}" type="sibTrans" cxnId="{8B8AE561-2FAB-46F7-9AE9-5FB1540E631F}">
      <dgm:prSet/>
      <dgm:spPr/>
      <dgm:t>
        <a:bodyPr/>
        <a:lstStyle/>
        <a:p>
          <a:endParaRPr lang="it-IT"/>
        </a:p>
      </dgm:t>
    </dgm:pt>
    <dgm:pt modelId="{6F010F4E-714A-4D78-B14C-139F9BED1CA3}">
      <dgm:prSet phldrT="[Testo]"/>
      <dgm:spPr/>
      <dgm:t>
        <a:bodyPr/>
        <a:lstStyle/>
        <a:p>
          <a:r>
            <a:rPr lang="it-IT" dirty="0"/>
            <a:t>Applicare protocollo alimentare + terapia medico-chirurgica se necessario</a:t>
          </a:r>
        </a:p>
      </dgm:t>
    </dgm:pt>
    <dgm:pt modelId="{1B74096E-7175-492B-9178-DCF03D641A43}" type="parTrans" cxnId="{7ACB3CD0-3376-4B96-8DFC-1B2A8A10E9EE}">
      <dgm:prSet/>
      <dgm:spPr/>
      <dgm:t>
        <a:bodyPr/>
        <a:lstStyle/>
        <a:p>
          <a:endParaRPr lang="it-IT"/>
        </a:p>
      </dgm:t>
    </dgm:pt>
    <dgm:pt modelId="{7741795F-9A50-4ADD-B1C5-F80DC81F769F}" type="sibTrans" cxnId="{7ACB3CD0-3376-4B96-8DFC-1B2A8A10E9EE}">
      <dgm:prSet/>
      <dgm:spPr/>
      <dgm:t>
        <a:bodyPr/>
        <a:lstStyle/>
        <a:p>
          <a:endParaRPr lang="it-IT"/>
        </a:p>
      </dgm:t>
    </dgm:pt>
    <dgm:pt modelId="{FA5C29E1-5201-431A-8490-E4EFB602F232}" type="pres">
      <dgm:prSet presAssocID="{E73134EB-E0F7-4498-87A9-2E24EE301E6F}" presName="cycleMatrixDiagram" presStyleCnt="0">
        <dgm:presLayoutVars>
          <dgm:chMax val="1"/>
          <dgm:dir/>
          <dgm:animLvl val="lvl"/>
          <dgm:resizeHandles val="exact"/>
        </dgm:presLayoutVars>
      </dgm:prSet>
      <dgm:spPr/>
    </dgm:pt>
    <dgm:pt modelId="{42B3531F-215C-4F7A-A014-FBBC5523770F}" type="pres">
      <dgm:prSet presAssocID="{E73134EB-E0F7-4498-87A9-2E24EE301E6F}" presName="children" presStyleCnt="0"/>
      <dgm:spPr/>
    </dgm:pt>
    <dgm:pt modelId="{43E304DA-E777-4029-B72E-22023D5BA29E}" type="pres">
      <dgm:prSet presAssocID="{E73134EB-E0F7-4498-87A9-2E24EE301E6F}" presName="child1group" presStyleCnt="0"/>
      <dgm:spPr/>
    </dgm:pt>
    <dgm:pt modelId="{B85F6C9C-AC62-4838-A870-C6D4388339BF}" type="pres">
      <dgm:prSet presAssocID="{E73134EB-E0F7-4498-87A9-2E24EE301E6F}" presName="child1" presStyleLbl="bgAcc1" presStyleIdx="0" presStyleCnt="4"/>
      <dgm:spPr/>
    </dgm:pt>
    <dgm:pt modelId="{A91598AF-FBCE-4FE8-9680-E12DF0245260}" type="pres">
      <dgm:prSet presAssocID="{E73134EB-E0F7-4498-87A9-2E24EE301E6F}" presName="child1Text" presStyleLbl="bgAcc1" presStyleIdx="0" presStyleCnt="4">
        <dgm:presLayoutVars>
          <dgm:bulletEnabled val="1"/>
        </dgm:presLayoutVars>
      </dgm:prSet>
      <dgm:spPr/>
    </dgm:pt>
    <dgm:pt modelId="{B3B1E0B7-CFC9-4DEB-AC98-2973C0A3FB34}" type="pres">
      <dgm:prSet presAssocID="{E73134EB-E0F7-4498-87A9-2E24EE301E6F}" presName="child2group" presStyleCnt="0"/>
      <dgm:spPr/>
    </dgm:pt>
    <dgm:pt modelId="{C8E1BBCC-2CA7-4C73-AEBF-E955332F1CE0}" type="pres">
      <dgm:prSet presAssocID="{E73134EB-E0F7-4498-87A9-2E24EE301E6F}" presName="child2" presStyleLbl="bgAcc1" presStyleIdx="1" presStyleCnt="4"/>
      <dgm:spPr/>
    </dgm:pt>
    <dgm:pt modelId="{0BB5C977-4655-4814-B1FC-6A79FA876A55}" type="pres">
      <dgm:prSet presAssocID="{E73134EB-E0F7-4498-87A9-2E24EE301E6F}" presName="child2Text" presStyleLbl="bgAcc1" presStyleIdx="1" presStyleCnt="4">
        <dgm:presLayoutVars>
          <dgm:bulletEnabled val="1"/>
        </dgm:presLayoutVars>
      </dgm:prSet>
      <dgm:spPr/>
    </dgm:pt>
    <dgm:pt modelId="{F0875266-91DD-42A8-8D01-7C0CBA741BB5}" type="pres">
      <dgm:prSet presAssocID="{E73134EB-E0F7-4498-87A9-2E24EE301E6F}" presName="child3group" presStyleCnt="0"/>
      <dgm:spPr/>
    </dgm:pt>
    <dgm:pt modelId="{E79CF9A7-A6F6-416A-89D2-6F74B959D17C}" type="pres">
      <dgm:prSet presAssocID="{E73134EB-E0F7-4498-87A9-2E24EE301E6F}" presName="child3" presStyleLbl="bgAcc1" presStyleIdx="2" presStyleCnt="4" custLinFactNeighborX="17361" custLinFactNeighborY="1490"/>
      <dgm:spPr/>
    </dgm:pt>
    <dgm:pt modelId="{A168002B-5FD8-4783-8D60-160C03600DB4}" type="pres">
      <dgm:prSet presAssocID="{E73134EB-E0F7-4498-87A9-2E24EE301E6F}" presName="child3Text" presStyleLbl="bgAcc1" presStyleIdx="2" presStyleCnt="4">
        <dgm:presLayoutVars>
          <dgm:bulletEnabled val="1"/>
        </dgm:presLayoutVars>
      </dgm:prSet>
      <dgm:spPr/>
    </dgm:pt>
    <dgm:pt modelId="{CBA4B6F1-765F-4907-801C-ED98C17FB9D3}" type="pres">
      <dgm:prSet presAssocID="{E73134EB-E0F7-4498-87A9-2E24EE301E6F}" presName="child4group" presStyleCnt="0"/>
      <dgm:spPr/>
    </dgm:pt>
    <dgm:pt modelId="{DEBA59A4-406F-46FE-8381-D964334C946C}" type="pres">
      <dgm:prSet presAssocID="{E73134EB-E0F7-4498-87A9-2E24EE301E6F}" presName="child4" presStyleLbl="bgAcc1" presStyleIdx="3" presStyleCnt="4"/>
      <dgm:spPr/>
    </dgm:pt>
    <dgm:pt modelId="{FDCB70AD-A958-4D8B-BBDD-9BE4F3592EC8}" type="pres">
      <dgm:prSet presAssocID="{E73134EB-E0F7-4498-87A9-2E24EE301E6F}" presName="child4Text" presStyleLbl="bgAcc1" presStyleIdx="3" presStyleCnt="4">
        <dgm:presLayoutVars>
          <dgm:bulletEnabled val="1"/>
        </dgm:presLayoutVars>
      </dgm:prSet>
      <dgm:spPr/>
    </dgm:pt>
    <dgm:pt modelId="{5BDB0D85-4CAE-4641-B611-F5BBD4F33C31}" type="pres">
      <dgm:prSet presAssocID="{E73134EB-E0F7-4498-87A9-2E24EE301E6F}" presName="childPlaceholder" presStyleCnt="0"/>
      <dgm:spPr/>
    </dgm:pt>
    <dgm:pt modelId="{9EF00043-3D39-41DD-BCE4-507EAD836B66}" type="pres">
      <dgm:prSet presAssocID="{E73134EB-E0F7-4498-87A9-2E24EE301E6F}" presName="circle" presStyleCnt="0"/>
      <dgm:spPr/>
    </dgm:pt>
    <dgm:pt modelId="{8D3B8667-9CEE-4B55-9DF6-4ABEA7401E18}" type="pres">
      <dgm:prSet presAssocID="{E73134EB-E0F7-4498-87A9-2E24EE301E6F}" presName="quadrant1" presStyleLbl="node1" presStyleIdx="0" presStyleCnt="4">
        <dgm:presLayoutVars>
          <dgm:chMax val="1"/>
          <dgm:bulletEnabled val="1"/>
        </dgm:presLayoutVars>
      </dgm:prSet>
      <dgm:spPr/>
    </dgm:pt>
    <dgm:pt modelId="{F392E28E-4600-493B-9560-D0F6D3649C95}" type="pres">
      <dgm:prSet presAssocID="{E73134EB-E0F7-4498-87A9-2E24EE301E6F}" presName="quadrant2" presStyleLbl="node1" presStyleIdx="1" presStyleCnt="4">
        <dgm:presLayoutVars>
          <dgm:chMax val="1"/>
          <dgm:bulletEnabled val="1"/>
        </dgm:presLayoutVars>
      </dgm:prSet>
      <dgm:spPr/>
    </dgm:pt>
    <dgm:pt modelId="{5C1DB161-1906-47A2-8CB0-B788626C81A2}" type="pres">
      <dgm:prSet presAssocID="{E73134EB-E0F7-4498-87A9-2E24EE301E6F}" presName="quadrant3" presStyleLbl="node1" presStyleIdx="2" presStyleCnt="4">
        <dgm:presLayoutVars>
          <dgm:chMax val="1"/>
          <dgm:bulletEnabled val="1"/>
        </dgm:presLayoutVars>
      </dgm:prSet>
      <dgm:spPr/>
    </dgm:pt>
    <dgm:pt modelId="{8D6AEB45-2A65-4F9E-8CFB-365CE2194FE2}" type="pres">
      <dgm:prSet presAssocID="{E73134EB-E0F7-4498-87A9-2E24EE301E6F}" presName="quadrant4" presStyleLbl="node1" presStyleIdx="3" presStyleCnt="4">
        <dgm:presLayoutVars>
          <dgm:chMax val="1"/>
          <dgm:bulletEnabled val="1"/>
        </dgm:presLayoutVars>
      </dgm:prSet>
      <dgm:spPr/>
    </dgm:pt>
    <dgm:pt modelId="{197921AE-F23B-42F4-AB52-7C34D9436406}" type="pres">
      <dgm:prSet presAssocID="{E73134EB-E0F7-4498-87A9-2E24EE301E6F}" presName="quadrantPlaceholder" presStyleCnt="0"/>
      <dgm:spPr/>
    </dgm:pt>
    <dgm:pt modelId="{04116B6A-2FF5-4E7D-9F7E-8A7BA38686CE}" type="pres">
      <dgm:prSet presAssocID="{E73134EB-E0F7-4498-87A9-2E24EE301E6F}" presName="center1" presStyleLbl="fgShp" presStyleIdx="0" presStyleCnt="2"/>
      <dgm:spPr/>
    </dgm:pt>
    <dgm:pt modelId="{BD9ADC02-E120-4800-A037-E248F0894E2C}" type="pres">
      <dgm:prSet presAssocID="{E73134EB-E0F7-4498-87A9-2E24EE301E6F}" presName="center2" presStyleLbl="fgShp" presStyleIdx="1" presStyleCnt="2"/>
      <dgm:spPr/>
    </dgm:pt>
  </dgm:ptLst>
  <dgm:cxnLst>
    <dgm:cxn modelId="{606CC600-2831-498F-8E61-914AC474E593}" type="presOf" srcId="{6F010F4E-714A-4D78-B14C-139F9BED1CA3}" destId="{DEBA59A4-406F-46FE-8381-D964334C946C}" srcOrd="0" destOrd="0" presId="urn:microsoft.com/office/officeart/2005/8/layout/cycle4"/>
    <dgm:cxn modelId="{B69A311A-438D-4C42-8F20-820E1B98C9FC}" type="presOf" srcId="{3FA22710-C996-45EB-8DE5-F50BD252FD22}" destId="{0BB5C977-4655-4814-B1FC-6A79FA876A55}" srcOrd="1" destOrd="0" presId="urn:microsoft.com/office/officeart/2005/8/layout/cycle4"/>
    <dgm:cxn modelId="{B1EA873A-FBE7-4567-8744-C791D3AAE193}" type="presOf" srcId="{6F010F4E-714A-4D78-B14C-139F9BED1CA3}" destId="{FDCB70AD-A958-4D8B-BBDD-9BE4F3592EC8}" srcOrd="1" destOrd="0" presId="urn:microsoft.com/office/officeart/2005/8/layout/cycle4"/>
    <dgm:cxn modelId="{EFF68F3E-9C81-4480-B1BA-69507A89D4F5}" type="presOf" srcId="{757217B9-8537-44D3-B2FE-EE788E9ED16C}" destId="{8D3B8667-9CEE-4B55-9DF6-4ABEA7401E18}" srcOrd="0" destOrd="0" presId="urn:microsoft.com/office/officeart/2005/8/layout/cycle4"/>
    <dgm:cxn modelId="{75D6E85E-F55C-4C72-892D-03F045B36184}" type="presOf" srcId="{EEF5F55D-DDC4-4A2C-8DE1-495C1672770E}" destId="{8D6AEB45-2A65-4F9E-8CFB-365CE2194FE2}" srcOrd="0" destOrd="0" presId="urn:microsoft.com/office/officeart/2005/8/layout/cycle4"/>
    <dgm:cxn modelId="{69590341-EDF4-4661-A401-D4FAE83811BB}" srcId="{DFA42423-06AB-4EAA-83BA-9A55B4643CE4}" destId="{F0358269-6585-4501-8E4F-395FD307FD81}" srcOrd="0" destOrd="0" parTransId="{8B646247-3506-4524-848E-65E3BF3E0757}" sibTransId="{5AEC5343-13F8-451F-BF75-A4B7B006A13A}"/>
    <dgm:cxn modelId="{8B8AE561-2FAB-46F7-9AE9-5FB1540E631F}" srcId="{E73134EB-E0F7-4498-87A9-2E24EE301E6F}" destId="{EEF5F55D-DDC4-4A2C-8DE1-495C1672770E}" srcOrd="3" destOrd="0" parTransId="{62720A89-1905-4586-8346-7FE7C8042B81}" sibTransId="{54EC4A6E-F3A4-4E2E-B8EE-5DF83E2FF130}"/>
    <dgm:cxn modelId="{56033443-0E09-458D-82C0-AC79DD894F89}" type="presOf" srcId="{F0358269-6585-4501-8E4F-395FD307FD81}" destId="{A168002B-5FD8-4783-8D60-160C03600DB4}" srcOrd="1" destOrd="0" presId="urn:microsoft.com/office/officeart/2005/8/layout/cycle4"/>
    <dgm:cxn modelId="{AD31A350-9FEF-438C-BE44-ED26361490F4}" srcId="{757217B9-8537-44D3-B2FE-EE788E9ED16C}" destId="{EA5B8074-3EC8-4E39-BCF5-0D46F0E32240}" srcOrd="0" destOrd="0" parTransId="{741B66F5-89A2-4CDC-A5F6-DFCF3C04F255}" sibTransId="{4833B254-756D-468D-8BF0-191D8551ED54}"/>
    <dgm:cxn modelId="{9AEDC950-3F51-4E49-A06E-080FD8387710}" type="presOf" srcId="{EA5B8074-3EC8-4E39-BCF5-0D46F0E32240}" destId="{A91598AF-FBCE-4FE8-9680-E12DF0245260}" srcOrd="1" destOrd="0" presId="urn:microsoft.com/office/officeart/2005/8/layout/cycle4"/>
    <dgm:cxn modelId="{835AEA75-7B6B-46C3-9A3A-9479BF9F7F5A}" srcId="{E73134EB-E0F7-4498-87A9-2E24EE301E6F}" destId="{DFA42423-06AB-4EAA-83BA-9A55B4643CE4}" srcOrd="2" destOrd="0" parTransId="{84F4D6E3-5C13-4FBF-B8A0-D4313D283960}" sibTransId="{059BC7D1-41D0-4E64-9686-2BE8FC1B2256}"/>
    <dgm:cxn modelId="{B433927A-85EC-4A2C-9444-699A495A243F}" type="presOf" srcId="{DFA42423-06AB-4EAA-83BA-9A55B4643CE4}" destId="{5C1DB161-1906-47A2-8CB0-B788626C81A2}" srcOrd="0" destOrd="0" presId="urn:microsoft.com/office/officeart/2005/8/layout/cycle4"/>
    <dgm:cxn modelId="{DAB3969D-453D-4DEE-BF32-0494879AE0E8}" type="presOf" srcId="{EA5B8074-3EC8-4E39-BCF5-0D46F0E32240}" destId="{B85F6C9C-AC62-4838-A870-C6D4388339BF}" srcOrd="0" destOrd="0" presId="urn:microsoft.com/office/officeart/2005/8/layout/cycle4"/>
    <dgm:cxn modelId="{ED24A0B4-CA6D-4EF1-AC80-EC7189D0DEB2}" type="presOf" srcId="{3FA22710-C996-45EB-8DE5-F50BD252FD22}" destId="{C8E1BBCC-2CA7-4C73-AEBF-E955332F1CE0}" srcOrd="0" destOrd="0" presId="urn:microsoft.com/office/officeart/2005/8/layout/cycle4"/>
    <dgm:cxn modelId="{B9AB42B9-0726-419B-AD74-6F6DABEA5D8C}" srcId="{E73134EB-E0F7-4498-87A9-2E24EE301E6F}" destId="{757217B9-8537-44D3-B2FE-EE788E9ED16C}" srcOrd="0" destOrd="0" parTransId="{70DBE567-1C7F-4E27-A64A-FD47865E0005}" sibTransId="{FB052370-0DC3-46BF-8F0F-B59A1C7BB63F}"/>
    <dgm:cxn modelId="{7ACB3CD0-3376-4B96-8DFC-1B2A8A10E9EE}" srcId="{EEF5F55D-DDC4-4A2C-8DE1-495C1672770E}" destId="{6F010F4E-714A-4D78-B14C-139F9BED1CA3}" srcOrd="0" destOrd="0" parTransId="{1B74096E-7175-492B-9178-DCF03D641A43}" sibTransId="{7741795F-9A50-4ADD-B1C5-F80DC81F769F}"/>
    <dgm:cxn modelId="{761278D5-543C-4621-A3C8-37EF5F89C01D}" type="presOf" srcId="{E73134EB-E0F7-4498-87A9-2E24EE301E6F}" destId="{FA5C29E1-5201-431A-8490-E4EFB602F232}" srcOrd="0" destOrd="0" presId="urn:microsoft.com/office/officeart/2005/8/layout/cycle4"/>
    <dgm:cxn modelId="{7420D6DB-2EB3-4460-A66B-13CC911FCE41}" type="presOf" srcId="{F0358269-6585-4501-8E4F-395FD307FD81}" destId="{E79CF9A7-A6F6-416A-89D2-6F74B959D17C}" srcOrd="0" destOrd="0" presId="urn:microsoft.com/office/officeart/2005/8/layout/cycle4"/>
    <dgm:cxn modelId="{CE06F1DB-4972-4B8E-A8C0-D64B9BBF67E2}" srcId="{E85A05BA-FA77-4FB4-972B-91CF9AD8063D}" destId="{3FA22710-C996-45EB-8DE5-F50BD252FD22}" srcOrd="0" destOrd="0" parTransId="{9E63E110-47F5-4C66-831A-04EF3F20772B}" sibTransId="{A2A6E1F9-6E1D-4CAC-9F20-B3A3A2DF01C8}"/>
    <dgm:cxn modelId="{B0AE93FE-F542-4E68-A522-536B2C9710E3}" type="presOf" srcId="{E85A05BA-FA77-4FB4-972B-91CF9AD8063D}" destId="{F392E28E-4600-493B-9560-D0F6D3649C95}" srcOrd="0" destOrd="0" presId="urn:microsoft.com/office/officeart/2005/8/layout/cycle4"/>
    <dgm:cxn modelId="{0F08F4FE-CAA7-4E5E-A3ED-D629920A0221}" srcId="{E73134EB-E0F7-4498-87A9-2E24EE301E6F}" destId="{E85A05BA-FA77-4FB4-972B-91CF9AD8063D}" srcOrd="1" destOrd="0" parTransId="{ECF279B9-B89C-44EF-A7EA-65F828A6A8DE}" sibTransId="{8030D962-15A2-4A8E-92F0-8791E1631CE8}"/>
    <dgm:cxn modelId="{7D1FB880-2A42-4291-A940-2528E1ADBB68}" type="presParOf" srcId="{FA5C29E1-5201-431A-8490-E4EFB602F232}" destId="{42B3531F-215C-4F7A-A014-FBBC5523770F}" srcOrd="0" destOrd="0" presId="urn:microsoft.com/office/officeart/2005/8/layout/cycle4"/>
    <dgm:cxn modelId="{C5C96FBE-8435-42FA-94FD-122BE15E405D}" type="presParOf" srcId="{42B3531F-215C-4F7A-A014-FBBC5523770F}" destId="{43E304DA-E777-4029-B72E-22023D5BA29E}" srcOrd="0" destOrd="0" presId="urn:microsoft.com/office/officeart/2005/8/layout/cycle4"/>
    <dgm:cxn modelId="{439CCEAB-2209-4C1A-B565-C66AB2A31882}" type="presParOf" srcId="{43E304DA-E777-4029-B72E-22023D5BA29E}" destId="{B85F6C9C-AC62-4838-A870-C6D4388339BF}" srcOrd="0" destOrd="0" presId="urn:microsoft.com/office/officeart/2005/8/layout/cycle4"/>
    <dgm:cxn modelId="{7F2AF52C-563B-4976-A411-161119C6FDE6}" type="presParOf" srcId="{43E304DA-E777-4029-B72E-22023D5BA29E}" destId="{A91598AF-FBCE-4FE8-9680-E12DF0245260}" srcOrd="1" destOrd="0" presId="urn:microsoft.com/office/officeart/2005/8/layout/cycle4"/>
    <dgm:cxn modelId="{75BDFA94-C983-416F-ABD5-D8E67462CBF8}" type="presParOf" srcId="{42B3531F-215C-4F7A-A014-FBBC5523770F}" destId="{B3B1E0B7-CFC9-4DEB-AC98-2973C0A3FB34}" srcOrd="1" destOrd="0" presId="urn:microsoft.com/office/officeart/2005/8/layout/cycle4"/>
    <dgm:cxn modelId="{3DC78C66-A130-4C31-A1E3-3CCC7C63F946}" type="presParOf" srcId="{B3B1E0B7-CFC9-4DEB-AC98-2973C0A3FB34}" destId="{C8E1BBCC-2CA7-4C73-AEBF-E955332F1CE0}" srcOrd="0" destOrd="0" presId="urn:microsoft.com/office/officeart/2005/8/layout/cycle4"/>
    <dgm:cxn modelId="{DAD7E13C-231C-4E41-A4F0-2326B06B9D48}" type="presParOf" srcId="{B3B1E0B7-CFC9-4DEB-AC98-2973C0A3FB34}" destId="{0BB5C977-4655-4814-B1FC-6A79FA876A55}" srcOrd="1" destOrd="0" presId="urn:microsoft.com/office/officeart/2005/8/layout/cycle4"/>
    <dgm:cxn modelId="{6A795449-55A7-4B30-B6AB-4F0F4BD13C9A}" type="presParOf" srcId="{42B3531F-215C-4F7A-A014-FBBC5523770F}" destId="{F0875266-91DD-42A8-8D01-7C0CBA741BB5}" srcOrd="2" destOrd="0" presId="urn:microsoft.com/office/officeart/2005/8/layout/cycle4"/>
    <dgm:cxn modelId="{1BE71619-F9C7-4483-96C8-008604E899BA}" type="presParOf" srcId="{F0875266-91DD-42A8-8D01-7C0CBA741BB5}" destId="{E79CF9A7-A6F6-416A-89D2-6F74B959D17C}" srcOrd="0" destOrd="0" presId="urn:microsoft.com/office/officeart/2005/8/layout/cycle4"/>
    <dgm:cxn modelId="{36818DD6-505B-42BD-A9A5-FE895B814788}" type="presParOf" srcId="{F0875266-91DD-42A8-8D01-7C0CBA741BB5}" destId="{A168002B-5FD8-4783-8D60-160C03600DB4}" srcOrd="1" destOrd="0" presId="urn:microsoft.com/office/officeart/2005/8/layout/cycle4"/>
    <dgm:cxn modelId="{E8B79ABC-3F1C-4B4A-86DF-D587B070E521}" type="presParOf" srcId="{42B3531F-215C-4F7A-A014-FBBC5523770F}" destId="{CBA4B6F1-765F-4907-801C-ED98C17FB9D3}" srcOrd="3" destOrd="0" presId="urn:microsoft.com/office/officeart/2005/8/layout/cycle4"/>
    <dgm:cxn modelId="{D4945563-E230-4639-B429-296FA27DB01B}" type="presParOf" srcId="{CBA4B6F1-765F-4907-801C-ED98C17FB9D3}" destId="{DEBA59A4-406F-46FE-8381-D964334C946C}" srcOrd="0" destOrd="0" presId="urn:microsoft.com/office/officeart/2005/8/layout/cycle4"/>
    <dgm:cxn modelId="{6924F207-E79B-45B7-8481-ACE3FE9076A3}" type="presParOf" srcId="{CBA4B6F1-765F-4907-801C-ED98C17FB9D3}" destId="{FDCB70AD-A958-4D8B-BBDD-9BE4F3592EC8}" srcOrd="1" destOrd="0" presId="urn:microsoft.com/office/officeart/2005/8/layout/cycle4"/>
    <dgm:cxn modelId="{4A7C306F-CA02-4ECE-9E2D-BC9FFBA3D504}" type="presParOf" srcId="{42B3531F-215C-4F7A-A014-FBBC5523770F}" destId="{5BDB0D85-4CAE-4641-B611-F5BBD4F33C31}" srcOrd="4" destOrd="0" presId="urn:microsoft.com/office/officeart/2005/8/layout/cycle4"/>
    <dgm:cxn modelId="{64F46DB0-2D18-4780-A1DD-B7D95A677666}" type="presParOf" srcId="{FA5C29E1-5201-431A-8490-E4EFB602F232}" destId="{9EF00043-3D39-41DD-BCE4-507EAD836B66}" srcOrd="1" destOrd="0" presId="urn:microsoft.com/office/officeart/2005/8/layout/cycle4"/>
    <dgm:cxn modelId="{5DA09267-A56D-4F14-8CA3-3BEC04062240}" type="presParOf" srcId="{9EF00043-3D39-41DD-BCE4-507EAD836B66}" destId="{8D3B8667-9CEE-4B55-9DF6-4ABEA7401E18}" srcOrd="0" destOrd="0" presId="urn:microsoft.com/office/officeart/2005/8/layout/cycle4"/>
    <dgm:cxn modelId="{E5F8364F-3040-4E89-B1B1-319EDB8D649A}" type="presParOf" srcId="{9EF00043-3D39-41DD-BCE4-507EAD836B66}" destId="{F392E28E-4600-493B-9560-D0F6D3649C95}" srcOrd="1" destOrd="0" presId="urn:microsoft.com/office/officeart/2005/8/layout/cycle4"/>
    <dgm:cxn modelId="{8A62BF8E-09FE-4B01-AE44-5A8C5E408486}" type="presParOf" srcId="{9EF00043-3D39-41DD-BCE4-507EAD836B66}" destId="{5C1DB161-1906-47A2-8CB0-B788626C81A2}" srcOrd="2" destOrd="0" presId="urn:microsoft.com/office/officeart/2005/8/layout/cycle4"/>
    <dgm:cxn modelId="{FB17DC00-EFF3-4393-A284-9844584F97A2}" type="presParOf" srcId="{9EF00043-3D39-41DD-BCE4-507EAD836B66}" destId="{8D6AEB45-2A65-4F9E-8CFB-365CE2194FE2}" srcOrd="3" destOrd="0" presId="urn:microsoft.com/office/officeart/2005/8/layout/cycle4"/>
    <dgm:cxn modelId="{61297212-906D-4DEF-BF83-42F9E1B89C60}" type="presParOf" srcId="{9EF00043-3D39-41DD-BCE4-507EAD836B66}" destId="{197921AE-F23B-42F4-AB52-7C34D9436406}" srcOrd="4" destOrd="0" presId="urn:microsoft.com/office/officeart/2005/8/layout/cycle4"/>
    <dgm:cxn modelId="{050834AA-A0A4-4664-8D3E-BF184BF08466}" type="presParOf" srcId="{FA5C29E1-5201-431A-8490-E4EFB602F232}" destId="{04116B6A-2FF5-4E7D-9F7E-8A7BA38686CE}" srcOrd="2" destOrd="0" presId="urn:microsoft.com/office/officeart/2005/8/layout/cycle4"/>
    <dgm:cxn modelId="{52B31CA6-DFC1-4942-859E-61CDB83B677E}" type="presParOf" srcId="{FA5C29E1-5201-431A-8490-E4EFB602F232}" destId="{BD9ADC02-E120-4800-A037-E248F0894E2C}"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5EAC31-1DA0-4F73-B7E8-E7BE55EC2799}" type="doc">
      <dgm:prSet loTypeId="urn:microsoft.com/office/officeart/2005/8/layout/bProcess3" loCatId="process" qsTypeId="urn:microsoft.com/office/officeart/2005/8/quickstyle/simple2" qsCatId="simple" csTypeId="urn:microsoft.com/office/officeart/2005/8/colors/accent3_1" csCatId="accent3" phldr="1"/>
      <dgm:spPr/>
      <dgm:t>
        <a:bodyPr/>
        <a:lstStyle/>
        <a:p>
          <a:endParaRPr lang="it-IT"/>
        </a:p>
      </dgm:t>
    </dgm:pt>
    <dgm:pt modelId="{0001404F-91F1-4CBA-9BD1-5AA82959B909}">
      <dgm:prSet phldrT="[Testo]"/>
      <dgm:spPr/>
      <dgm:t>
        <a:bodyPr/>
        <a:lstStyle/>
        <a:p>
          <a:r>
            <a:rPr lang="it-IT" b="1" i="1" dirty="0"/>
            <a:t>Identificazione precoce</a:t>
          </a:r>
        </a:p>
      </dgm:t>
    </dgm:pt>
    <dgm:pt modelId="{BD00D63E-2301-4AFE-BD9B-EE9DA3D7D7F6}" type="parTrans" cxnId="{E6B2B49F-BD81-4895-804A-F1752531D76A}">
      <dgm:prSet/>
      <dgm:spPr/>
      <dgm:t>
        <a:bodyPr/>
        <a:lstStyle/>
        <a:p>
          <a:endParaRPr lang="it-IT"/>
        </a:p>
      </dgm:t>
    </dgm:pt>
    <dgm:pt modelId="{15EBD117-F9C4-4250-9839-3AFBE85709F6}" type="sibTrans" cxnId="{E6B2B49F-BD81-4895-804A-F1752531D76A}">
      <dgm:prSet/>
      <dgm:spPr/>
      <dgm:t>
        <a:bodyPr/>
        <a:lstStyle/>
        <a:p>
          <a:endParaRPr lang="it-IT"/>
        </a:p>
      </dgm:t>
    </dgm:pt>
    <dgm:pt modelId="{4B4D582F-0881-4CCC-AA78-FC48DE049608}">
      <dgm:prSet phldrT="[Testo]"/>
      <dgm:spPr/>
      <dgm:t>
        <a:bodyPr/>
        <a:lstStyle/>
        <a:p>
          <a:r>
            <a:rPr lang="it-IT" b="1" i="1" dirty="0"/>
            <a:t>Stratificazione</a:t>
          </a:r>
        </a:p>
      </dgm:t>
    </dgm:pt>
    <dgm:pt modelId="{92FCC70A-1DDE-41C1-B57F-7297A6D27D99}" type="parTrans" cxnId="{255E49CB-66E3-44DB-96C5-1DB3B8D2938D}">
      <dgm:prSet/>
      <dgm:spPr/>
      <dgm:t>
        <a:bodyPr/>
        <a:lstStyle/>
        <a:p>
          <a:endParaRPr lang="it-IT"/>
        </a:p>
      </dgm:t>
    </dgm:pt>
    <dgm:pt modelId="{94584B3F-E5DD-4432-9F33-D052F75E15A5}" type="sibTrans" cxnId="{255E49CB-66E3-44DB-96C5-1DB3B8D2938D}">
      <dgm:prSet/>
      <dgm:spPr/>
      <dgm:t>
        <a:bodyPr/>
        <a:lstStyle/>
        <a:p>
          <a:endParaRPr lang="it-IT"/>
        </a:p>
      </dgm:t>
    </dgm:pt>
    <dgm:pt modelId="{8761F725-34CA-4F5D-B1B5-2E26B86731B3}">
      <dgm:prSet phldrT="[Testo]"/>
      <dgm:spPr/>
      <dgm:t>
        <a:bodyPr/>
        <a:lstStyle/>
        <a:p>
          <a:r>
            <a:rPr lang="it-IT" b="1" i="1" dirty="0"/>
            <a:t>Percorso specifico</a:t>
          </a:r>
        </a:p>
      </dgm:t>
    </dgm:pt>
    <dgm:pt modelId="{9B9560AE-B52D-45D0-B973-13250EC29398}" type="parTrans" cxnId="{0D096FFC-BAC1-4406-A42D-58D4883D7506}">
      <dgm:prSet/>
      <dgm:spPr/>
      <dgm:t>
        <a:bodyPr/>
        <a:lstStyle/>
        <a:p>
          <a:endParaRPr lang="it-IT"/>
        </a:p>
      </dgm:t>
    </dgm:pt>
    <dgm:pt modelId="{35A96823-FA2A-48DC-9303-1C5A233F8088}" type="sibTrans" cxnId="{0D096FFC-BAC1-4406-A42D-58D4883D7506}">
      <dgm:prSet/>
      <dgm:spPr/>
      <dgm:t>
        <a:bodyPr/>
        <a:lstStyle/>
        <a:p>
          <a:endParaRPr lang="it-IT"/>
        </a:p>
      </dgm:t>
    </dgm:pt>
    <dgm:pt modelId="{436AD3BB-20C7-4EFA-9710-14C382305277}">
      <dgm:prSet phldrT="[Testo]"/>
      <dgm:spPr/>
      <dgm:t>
        <a:bodyPr/>
        <a:lstStyle/>
        <a:p>
          <a:r>
            <a:rPr lang="it-IT" b="1" i="1" dirty="0"/>
            <a:t>Multidisciplinarietà</a:t>
          </a:r>
        </a:p>
      </dgm:t>
    </dgm:pt>
    <dgm:pt modelId="{1485DC9D-57A5-4883-9CE6-A1F01EDA1CD8}" type="parTrans" cxnId="{AEB05E06-D090-4B25-B900-98A9E7A8E5B1}">
      <dgm:prSet/>
      <dgm:spPr/>
      <dgm:t>
        <a:bodyPr/>
        <a:lstStyle/>
        <a:p>
          <a:endParaRPr lang="it-IT"/>
        </a:p>
      </dgm:t>
    </dgm:pt>
    <dgm:pt modelId="{BC00FEE3-F84A-405C-A80B-24B0D58E9654}" type="sibTrans" cxnId="{AEB05E06-D090-4B25-B900-98A9E7A8E5B1}">
      <dgm:prSet/>
      <dgm:spPr/>
      <dgm:t>
        <a:bodyPr/>
        <a:lstStyle/>
        <a:p>
          <a:endParaRPr lang="it-IT"/>
        </a:p>
      </dgm:t>
    </dgm:pt>
    <dgm:pt modelId="{19D4EE33-D17F-476D-A811-014D2F103EA5}">
      <dgm:prSet phldrT="[Testo]"/>
      <dgm:spPr/>
      <dgm:t>
        <a:bodyPr/>
        <a:lstStyle/>
        <a:p>
          <a:r>
            <a:rPr lang="it-IT" b="1" i="1" dirty="0"/>
            <a:t>Continuità assistenziale</a:t>
          </a:r>
        </a:p>
      </dgm:t>
    </dgm:pt>
    <dgm:pt modelId="{5B92783B-898F-43A1-96FE-9395C39AD6CF}" type="parTrans" cxnId="{DC2456C8-614E-434C-91A4-EDF92E71C9EF}">
      <dgm:prSet/>
      <dgm:spPr/>
      <dgm:t>
        <a:bodyPr/>
        <a:lstStyle/>
        <a:p>
          <a:endParaRPr lang="it-IT"/>
        </a:p>
      </dgm:t>
    </dgm:pt>
    <dgm:pt modelId="{7BF1F0BD-5342-426F-9CD1-B7648CEAB390}" type="sibTrans" cxnId="{DC2456C8-614E-434C-91A4-EDF92E71C9EF}">
      <dgm:prSet/>
      <dgm:spPr/>
      <dgm:t>
        <a:bodyPr/>
        <a:lstStyle/>
        <a:p>
          <a:endParaRPr lang="it-IT"/>
        </a:p>
      </dgm:t>
    </dgm:pt>
    <dgm:pt modelId="{D1A1A38F-F505-42B7-B476-A86D6660BEF7}" type="pres">
      <dgm:prSet presAssocID="{F75EAC31-1DA0-4F73-B7E8-E7BE55EC2799}" presName="Name0" presStyleCnt="0">
        <dgm:presLayoutVars>
          <dgm:dir/>
          <dgm:resizeHandles val="exact"/>
        </dgm:presLayoutVars>
      </dgm:prSet>
      <dgm:spPr/>
    </dgm:pt>
    <dgm:pt modelId="{72BF834B-E48E-466C-9B52-E3ECA4866795}" type="pres">
      <dgm:prSet presAssocID="{0001404F-91F1-4CBA-9BD1-5AA82959B909}" presName="node" presStyleLbl="node1" presStyleIdx="0" presStyleCnt="5">
        <dgm:presLayoutVars>
          <dgm:bulletEnabled val="1"/>
        </dgm:presLayoutVars>
      </dgm:prSet>
      <dgm:spPr/>
    </dgm:pt>
    <dgm:pt modelId="{735C8F17-BEE8-425E-97A4-50D3DA73E1D9}" type="pres">
      <dgm:prSet presAssocID="{15EBD117-F9C4-4250-9839-3AFBE85709F6}" presName="sibTrans" presStyleLbl="sibTrans1D1" presStyleIdx="0" presStyleCnt="4"/>
      <dgm:spPr/>
    </dgm:pt>
    <dgm:pt modelId="{B111CA0F-F1B4-40E2-9E00-0E80EF86E416}" type="pres">
      <dgm:prSet presAssocID="{15EBD117-F9C4-4250-9839-3AFBE85709F6}" presName="connectorText" presStyleLbl="sibTrans1D1" presStyleIdx="0" presStyleCnt="4"/>
      <dgm:spPr/>
    </dgm:pt>
    <dgm:pt modelId="{1B8DA3BE-295D-4BD3-8F25-67F07872DA27}" type="pres">
      <dgm:prSet presAssocID="{4B4D582F-0881-4CCC-AA78-FC48DE049608}" presName="node" presStyleLbl="node1" presStyleIdx="1" presStyleCnt="5">
        <dgm:presLayoutVars>
          <dgm:bulletEnabled val="1"/>
        </dgm:presLayoutVars>
      </dgm:prSet>
      <dgm:spPr/>
    </dgm:pt>
    <dgm:pt modelId="{60456F7B-35DC-4A48-B583-CA1861B097AE}" type="pres">
      <dgm:prSet presAssocID="{94584B3F-E5DD-4432-9F33-D052F75E15A5}" presName="sibTrans" presStyleLbl="sibTrans1D1" presStyleIdx="1" presStyleCnt="4"/>
      <dgm:spPr/>
    </dgm:pt>
    <dgm:pt modelId="{C08A01EC-A410-4245-8F13-6E6E0C22AC56}" type="pres">
      <dgm:prSet presAssocID="{94584B3F-E5DD-4432-9F33-D052F75E15A5}" presName="connectorText" presStyleLbl="sibTrans1D1" presStyleIdx="1" presStyleCnt="4"/>
      <dgm:spPr/>
    </dgm:pt>
    <dgm:pt modelId="{375C26E4-EC4E-479A-96B6-F8A952A0956B}" type="pres">
      <dgm:prSet presAssocID="{8761F725-34CA-4F5D-B1B5-2E26B86731B3}" presName="node" presStyleLbl="node1" presStyleIdx="2" presStyleCnt="5">
        <dgm:presLayoutVars>
          <dgm:bulletEnabled val="1"/>
        </dgm:presLayoutVars>
      </dgm:prSet>
      <dgm:spPr/>
    </dgm:pt>
    <dgm:pt modelId="{7F6566C4-FC34-4426-BBE6-2B283BF3D85D}" type="pres">
      <dgm:prSet presAssocID="{35A96823-FA2A-48DC-9303-1C5A233F8088}" presName="sibTrans" presStyleLbl="sibTrans1D1" presStyleIdx="2" presStyleCnt="4"/>
      <dgm:spPr/>
    </dgm:pt>
    <dgm:pt modelId="{17FC991B-4D9B-4A6F-BB7F-55F66DC6F80F}" type="pres">
      <dgm:prSet presAssocID="{35A96823-FA2A-48DC-9303-1C5A233F8088}" presName="connectorText" presStyleLbl="sibTrans1D1" presStyleIdx="2" presStyleCnt="4"/>
      <dgm:spPr/>
    </dgm:pt>
    <dgm:pt modelId="{C74F66AA-D8BC-4888-AFA1-34714DD8B967}" type="pres">
      <dgm:prSet presAssocID="{436AD3BB-20C7-4EFA-9710-14C382305277}" presName="node" presStyleLbl="node1" presStyleIdx="3" presStyleCnt="5">
        <dgm:presLayoutVars>
          <dgm:bulletEnabled val="1"/>
        </dgm:presLayoutVars>
      </dgm:prSet>
      <dgm:spPr/>
    </dgm:pt>
    <dgm:pt modelId="{C1BBA835-295B-49EB-A043-77B13E132DE5}" type="pres">
      <dgm:prSet presAssocID="{BC00FEE3-F84A-405C-A80B-24B0D58E9654}" presName="sibTrans" presStyleLbl="sibTrans1D1" presStyleIdx="3" presStyleCnt="4"/>
      <dgm:spPr/>
    </dgm:pt>
    <dgm:pt modelId="{82C4DC29-D57B-4524-B084-C2AD0C568692}" type="pres">
      <dgm:prSet presAssocID="{BC00FEE3-F84A-405C-A80B-24B0D58E9654}" presName="connectorText" presStyleLbl="sibTrans1D1" presStyleIdx="3" presStyleCnt="4"/>
      <dgm:spPr/>
    </dgm:pt>
    <dgm:pt modelId="{4C70A50E-D415-4A4A-B368-3078E91645E1}" type="pres">
      <dgm:prSet presAssocID="{19D4EE33-D17F-476D-A811-014D2F103EA5}" presName="node" presStyleLbl="node1" presStyleIdx="4" presStyleCnt="5">
        <dgm:presLayoutVars>
          <dgm:bulletEnabled val="1"/>
        </dgm:presLayoutVars>
      </dgm:prSet>
      <dgm:spPr/>
    </dgm:pt>
  </dgm:ptLst>
  <dgm:cxnLst>
    <dgm:cxn modelId="{AEB05E06-D090-4B25-B900-98A9E7A8E5B1}" srcId="{F75EAC31-1DA0-4F73-B7E8-E7BE55EC2799}" destId="{436AD3BB-20C7-4EFA-9710-14C382305277}" srcOrd="3" destOrd="0" parTransId="{1485DC9D-57A5-4883-9CE6-A1F01EDA1CD8}" sibTransId="{BC00FEE3-F84A-405C-A80B-24B0D58E9654}"/>
    <dgm:cxn modelId="{3E54BB0D-F5EA-4256-9C2B-57C15A02618D}" type="presOf" srcId="{35A96823-FA2A-48DC-9303-1C5A233F8088}" destId="{7F6566C4-FC34-4426-BBE6-2B283BF3D85D}" srcOrd="0" destOrd="0" presId="urn:microsoft.com/office/officeart/2005/8/layout/bProcess3"/>
    <dgm:cxn modelId="{8A959C16-DAF1-4984-ACFF-F3F95E3CC8DD}" type="presOf" srcId="{8761F725-34CA-4F5D-B1B5-2E26B86731B3}" destId="{375C26E4-EC4E-479A-96B6-F8A952A0956B}" srcOrd="0" destOrd="0" presId="urn:microsoft.com/office/officeart/2005/8/layout/bProcess3"/>
    <dgm:cxn modelId="{4402F21C-1861-43F1-B53A-BD92FC649F02}" type="presOf" srcId="{0001404F-91F1-4CBA-9BD1-5AA82959B909}" destId="{72BF834B-E48E-466C-9B52-E3ECA4866795}" srcOrd="0" destOrd="0" presId="urn:microsoft.com/office/officeart/2005/8/layout/bProcess3"/>
    <dgm:cxn modelId="{3D161924-1010-44F0-A1CA-18F2F621DB1A}" type="presOf" srcId="{4B4D582F-0881-4CCC-AA78-FC48DE049608}" destId="{1B8DA3BE-295D-4BD3-8F25-67F07872DA27}" srcOrd="0" destOrd="0" presId="urn:microsoft.com/office/officeart/2005/8/layout/bProcess3"/>
    <dgm:cxn modelId="{374B1862-E9BD-4740-833C-894680E7397D}" type="presOf" srcId="{94584B3F-E5DD-4432-9F33-D052F75E15A5}" destId="{60456F7B-35DC-4A48-B583-CA1861B097AE}" srcOrd="0" destOrd="0" presId="urn:microsoft.com/office/officeart/2005/8/layout/bProcess3"/>
    <dgm:cxn modelId="{B683287C-3EEC-4105-862E-F29077841F21}" type="presOf" srcId="{F75EAC31-1DA0-4F73-B7E8-E7BE55EC2799}" destId="{D1A1A38F-F505-42B7-B476-A86D6660BEF7}" srcOrd="0" destOrd="0" presId="urn:microsoft.com/office/officeart/2005/8/layout/bProcess3"/>
    <dgm:cxn modelId="{DB7DD47F-4D0B-41B9-81B3-4AE4F12DAC83}" type="presOf" srcId="{19D4EE33-D17F-476D-A811-014D2F103EA5}" destId="{4C70A50E-D415-4A4A-B368-3078E91645E1}" srcOrd="0" destOrd="0" presId="urn:microsoft.com/office/officeart/2005/8/layout/bProcess3"/>
    <dgm:cxn modelId="{13682694-6A8D-4A60-8E1C-13B15D6F82B8}" type="presOf" srcId="{436AD3BB-20C7-4EFA-9710-14C382305277}" destId="{C74F66AA-D8BC-4888-AFA1-34714DD8B967}" srcOrd="0" destOrd="0" presId="urn:microsoft.com/office/officeart/2005/8/layout/bProcess3"/>
    <dgm:cxn modelId="{E6B2B49F-BD81-4895-804A-F1752531D76A}" srcId="{F75EAC31-1DA0-4F73-B7E8-E7BE55EC2799}" destId="{0001404F-91F1-4CBA-9BD1-5AA82959B909}" srcOrd="0" destOrd="0" parTransId="{BD00D63E-2301-4AFE-BD9B-EE9DA3D7D7F6}" sibTransId="{15EBD117-F9C4-4250-9839-3AFBE85709F6}"/>
    <dgm:cxn modelId="{58D3DFA5-0A6F-4798-BA8E-42282A5C88CB}" type="presOf" srcId="{35A96823-FA2A-48DC-9303-1C5A233F8088}" destId="{17FC991B-4D9B-4A6F-BB7F-55F66DC6F80F}" srcOrd="1" destOrd="0" presId="urn:microsoft.com/office/officeart/2005/8/layout/bProcess3"/>
    <dgm:cxn modelId="{E954C8B7-2016-4698-B410-68397848542B}" type="presOf" srcId="{15EBD117-F9C4-4250-9839-3AFBE85709F6}" destId="{B111CA0F-F1B4-40E2-9E00-0E80EF86E416}" srcOrd="1" destOrd="0" presId="urn:microsoft.com/office/officeart/2005/8/layout/bProcess3"/>
    <dgm:cxn modelId="{A1D34CC1-A62D-45C8-BCFB-D04ABB112A2A}" type="presOf" srcId="{15EBD117-F9C4-4250-9839-3AFBE85709F6}" destId="{735C8F17-BEE8-425E-97A4-50D3DA73E1D9}" srcOrd="0" destOrd="0" presId="urn:microsoft.com/office/officeart/2005/8/layout/bProcess3"/>
    <dgm:cxn modelId="{DC2456C8-614E-434C-91A4-EDF92E71C9EF}" srcId="{F75EAC31-1DA0-4F73-B7E8-E7BE55EC2799}" destId="{19D4EE33-D17F-476D-A811-014D2F103EA5}" srcOrd="4" destOrd="0" parTransId="{5B92783B-898F-43A1-96FE-9395C39AD6CF}" sibTransId="{7BF1F0BD-5342-426F-9CD1-B7648CEAB390}"/>
    <dgm:cxn modelId="{255E49CB-66E3-44DB-96C5-1DB3B8D2938D}" srcId="{F75EAC31-1DA0-4F73-B7E8-E7BE55EC2799}" destId="{4B4D582F-0881-4CCC-AA78-FC48DE049608}" srcOrd="1" destOrd="0" parTransId="{92FCC70A-1DDE-41C1-B57F-7297A6D27D99}" sibTransId="{94584B3F-E5DD-4432-9F33-D052F75E15A5}"/>
    <dgm:cxn modelId="{91F996CB-C1AB-4250-B6E4-B9C866E2EE22}" type="presOf" srcId="{BC00FEE3-F84A-405C-A80B-24B0D58E9654}" destId="{C1BBA835-295B-49EB-A043-77B13E132DE5}" srcOrd="0" destOrd="0" presId="urn:microsoft.com/office/officeart/2005/8/layout/bProcess3"/>
    <dgm:cxn modelId="{FDF614D1-4C0C-4E23-8059-280E34552D68}" type="presOf" srcId="{BC00FEE3-F84A-405C-A80B-24B0D58E9654}" destId="{82C4DC29-D57B-4524-B084-C2AD0C568692}" srcOrd="1" destOrd="0" presId="urn:microsoft.com/office/officeart/2005/8/layout/bProcess3"/>
    <dgm:cxn modelId="{B9A3AEEB-C45C-4E8C-8E50-167B5D4F821C}" type="presOf" srcId="{94584B3F-E5DD-4432-9F33-D052F75E15A5}" destId="{C08A01EC-A410-4245-8F13-6E6E0C22AC56}" srcOrd="1" destOrd="0" presId="urn:microsoft.com/office/officeart/2005/8/layout/bProcess3"/>
    <dgm:cxn modelId="{0D096FFC-BAC1-4406-A42D-58D4883D7506}" srcId="{F75EAC31-1DA0-4F73-B7E8-E7BE55EC2799}" destId="{8761F725-34CA-4F5D-B1B5-2E26B86731B3}" srcOrd="2" destOrd="0" parTransId="{9B9560AE-B52D-45D0-B973-13250EC29398}" sibTransId="{35A96823-FA2A-48DC-9303-1C5A233F8088}"/>
    <dgm:cxn modelId="{0DA976CA-A3F8-45C0-8A27-1AC9C8ED02FE}" type="presParOf" srcId="{D1A1A38F-F505-42B7-B476-A86D6660BEF7}" destId="{72BF834B-E48E-466C-9B52-E3ECA4866795}" srcOrd="0" destOrd="0" presId="urn:microsoft.com/office/officeart/2005/8/layout/bProcess3"/>
    <dgm:cxn modelId="{1D93D39E-CE8D-4BC6-86BC-8FD9545BABFA}" type="presParOf" srcId="{D1A1A38F-F505-42B7-B476-A86D6660BEF7}" destId="{735C8F17-BEE8-425E-97A4-50D3DA73E1D9}" srcOrd="1" destOrd="0" presId="urn:microsoft.com/office/officeart/2005/8/layout/bProcess3"/>
    <dgm:cxn modelId="{C7F28F65-BFB2-4FE5-8EBA-79397B5DBD80}" type="presParOf" srcId="{735C8F17-BEE8-425E-97A4-50D3DA73E1D9}" destId="{B111CA0F-F1B4-40E2-9E00-0E80EF86E416}" srcOrd="0" destOrd="0" presId="urn:microsoft.com/office/officeart/2005/8/layout/bProcess3"/>
    <dgm:cxn modelId="{732B23EB-6262-414A-84F2-E0F311D26024}" type="presParOf" srcId="{D1A1A38F-F505-42B7-B476-A86D6660BEF7}" destId="{1B8DA3BE-295D-4BD3-8F25-67F07872DA27}" srcOrd="2" destOrd="0" presId="urn:microsoft.com/office/officeart/2005/8/layout/bProcess3"/>
    <dgm:cxn modelId="{47BFA521-929C-4E07-ACF0-B24E036DFF5D}" type="presParOf" srcId="{D1A1A38F-F505-42B7-B476-A86D6660BEF7}" destId="{60456F7B-35DC-4A48-B583-CA1861B097AE}" srcOrd="3" destOrd="0" presId="urn:microsoft.com/office/officeart/2005/8/layout/bProcess3"/>
    <dgm:cxn modelId="{67657CB8-5853-4126-A8B9-9697887BCDE9}" type="presParOf" srcId="{60456F7B-35DC-4A48-B583-CA1861B097AE}" destId="{C08A01EC-A410-4245-8F13-6E6E0C22AC56}" srcOrd="0" destOrd="0" presId="urn:microsoft.com/office/officeart/2005/8/layout/bProcess3"/>
    <dgm:cxn modelId="{F9E59B49-2EC5-4420-9946-E50F6A7AF9E3}" type="presParOf" srcId="{D1A1A38F-F505-42B7-B476-A86D6660BEF7}" destId="{375C26E4-EC4E-479A-96B6-F8A952A0956B}" srcOrd="4" destOrd="0" presId="urn:microsoft.com/office/officeart/2005/8/layout/bProcess3"/>
    <dgm:cxn modelId="{55ED467A-34AE-4A9F-ABEF-273102102413}" type="presParOf" srcId="{D1A1A38F-F505-42B7-B476-A86D6660BEF7}" destId="{7F6566C4-FC34-4426-BBE6-2B283BF3D85D}" srcOrd="5" destOrd="0" presId="urn:microsoft.com/office/officeart/2005/8/layout/bProcess3"/>
    <dgm:cxn modelId="{D3CE9894-DBA3-4440-BABC-1CA9FFBF6D55}" type="presParOf" srcId="{7F6566C4-FC34-4426-BBE6-2B283BF3D85D}" destId="{17FC991B-4D9B-4A6F-BB7F-55F66DC6F80F}" srcOrd="0" destOrd="0" presId="urn:microsoft.com/office/officeart/2005/8/layout/bProcess3"/>
    <dgm:cxn modelId="{AC662CE0-2762-49FD-B4FB-8843355A4E36}" type="presParOf" srcId="{D1A1A38F-F505-42B7-B476-A86D6660BEF7}" destId="{C74F66AA-D8BC-4888-AFA1-34714DD8B967}" srcOrd="6" destOrd="0" presId="urn:microsoft.com/office/officeart/2005/8/layout/bProcess3"/>
    <dgm:cxn modelId="{1C7C27D6-3F45-4EAA-AD9E-D05D871F7548}" type="presParOf" srcId="{D1A1A38F-F505-42B7-B476-A86D6660BEF7}" destId="{C1BBA835-295B-49EB-A043-77B13E132DE5}" srcOrd="7" destOrd="0" presId="urn:microsoft.com/office/officeart/2005/8/layout/bProcess3"/>
    <dgm:cxn modelId="{74257419-1CCA-4348-85BE-E0660A907EE2}" type="presParOf" srcId="{C1BBA835-295B-49EB-A043-77B13E132DE5}" destId="{82C4DC29-D57B-4524-B084-C2AD0C568692}" srcOrd="0" destOrd="0" presId="urn:microsoft.com/office/officeart/2005/8/layout/bProcess3"/>
    <dgm:cxn modelId="{954F4C7A-23F3-40CE-BBF3-CFB08906E978}" type="presParOf" srcId="{D1A1A38F-F505-42B7-B476-A86D6660BEF7}" destId="{4C70A50E-D415-4A4A-B368-3078E91645E1}" srcOrd="8"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9CF9A7-A6F6-416A-89D2-6F74B959D17C}">
      <dsp:nvSpPr>
        <dsp:cNvPr id="0" name=""/>
        <dsp:cNvSpPr/>
      </dsp:nvSpPr>
      <dsp:spPr>
        <a:xfrm>
          <a:off x="3542315" y="3246474"/>
          <a:ext cx="2171096" cy="1406378"/>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57150" lvl="1" indent="-57150" algn="l" defTabSz="488950">
            <a:lnSpc>
              <a:spcPct val="90000"/>
            </a:lnSpc>
            <a:spcBef>
              <a:spcPct val="0"/>
            </a:spcBef>
            <a:spcAft>
              <a:spcPct val="15000"/>
            </a:spcAft>
            <a:buChar char="•"/>
          </a:pPr>
          <a:r>
            <a:rPr lang="it-IT" sz="1100" kern="1200" dirty="0"/>
            <a:t>≥10% rispetto al nadir o &gt;20% del peso perso → valutazione multidisciplinare.</a:t>
          </a:r>
        </a:p>
      </dsp:txBody>
      <dsp:txXfrm>
        <a:off x="4224538" y="3628962"/>
        <a:ext cx="1457979" cy="992995"/>
      </dsp:txXfrm>
    </dsp:sp>
    <dsp:sp modelId="{DEBA59A4-406F-46FE-8381-D964334C946C}">
      <dsp:nvSpPr>
        <dsp:cNvPr id="0" name=""/>
        <dsp:cNvSpPr/>
      </dsp:nvSpPr>
      <dsp:spPr>
        <a:xfrm>
          <a:off x="0" y="3225519"/>
          <a:ext cx="2171096" cy="1406378"/>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57150" lvl="1" indent="-57150" algn="l" defTabSz="488950">
            <a:lnSpc>
              <a:spcPct val="90000"/>
            </a:lnSpc>
            <a:spcBef>
              <a:spcPct val="0"/>
            </a:spcBef>
            <a:spcAft>
              <a:spcPct val="15000"/>
            </a:spcAft>
            <a:buChar char="•"/>
          </a:pPr>
          <a:r>
            <a:rPr lang="it-IT" sz="1100" kern="1200" dirty="0"/>
            <a:t>Applicare protocollo alimentare + terapia medico-chirurgica se necessario</a:t>
          </a:r>
        </a:p>
      </dsp:txBody>
      <dsp:txXfrm>
        <a:off x="30894" y="3608007"/>
        <a:ext cx="1457979" cy="992995"/>
      </dsp:txXfrm>
    </dsp:sp>
    <dsp:sp modelId="{C8E1BBCC-2CA7-4C73-AEBF-E955332F1CE0}">
      <dsp:nvSpPr>
        <dsp:cNvPr id="0" name=""/>
        <dsp:cNvSpPr/>
      </dsp:nvSpPr>
      <dsp:spPr>
        <a:xfrm>
          <a:off x="3542315" y="236965"/>
          <a:ext cx="2171096" cy="1406378"/>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57150" lvl="1" indent="-57150" algn="l" defTabSz="488950">
            <a:lnSpc>
              <a:spcPct val="90000"/>
            </a:lnSpc>
            <a:spcBef>
              <a:spcPct val="0"/>
            </a:spcBef>
            <a:spcAft>
              <a:spcPct val="15000"/>
            </a:spcAft>
            <a:buChar char="•"/>
          </a:pPr>
          <a:r>
            <a:rPr lang="it-IT" sz="1100" kern="1200" dirty="0"/>
            <a:t>Approccio mirato con supplementazione + valutare cause meccaniche/di compliance.</a:t>
          </a:r>
        </a:p>
      </dsp:txBody>
      <dsp:txXfrm>
        <a:off x="4224538" y="267859"/>
        <a:ext cx="1457979" cy="992995"/>
      </dsp:txXfrm>
    </dsp:sp>
    <dsp:sp modelId="{B85F6C9C-AC62-4838-A870-C6D4388339BF}">
      <dsp:nvSpPr>
        <dsp:cNvPr id="0" name=""/>
        <dsp:cNvSpPr/>
      </dsp:nvSpPr>
      <dsp:spPr>
        <a:xfrm>
          <a:off x="0" y="236965"/>
          <a:ext cx="2171096" cy="1406378"/>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57150" lvl="1" indent="-57150" algn="l" defTabSz="488950">
            <a:lnSpc>
              <a:spcPct val="90000"/>
            </a:lnSpc>
            <a:spcBef>
              <a:spcPct val="0"/>
            </a:spcBef>
            <a:spcAft>
              <a:spcPct val="15000"/>
            </a:spcAft>
            <a:buChar char="•"/>
          </a:pPr>
          <a:r>
            <a:rPr lang="it-IT" sz="1100" kern="1200" dirty="0"/>
            <a:t> Seguire follow-up e integrazione standardizzata</a:t>
          </a:r>
        </a:p>
      </dsp:txBody>
      <dsp:txXfrm>
        <a:off x="30894" y="267859"/>
        <a:ext cx="1457979" cy="992995"/>
      </dsp:txXfrm>
    </dsp:sp>
    <dsp:sp modelId="{8D3B8667-9CEE-4B55-9DF6-4ABEA7401E18}">
      <dsp:nvSpPr>
        <dsp:cNvPr id="0" name=""/>
        <dsp:cNvSpPr/>
      </dsp:nvSpPr>
      <dsp:spPr>
        <a:xfrm>
          <a:off x="909750" y="487476"/>
          <a:ext cx="1903005" cy="1903005"/>
        </a:xfrm>
        <a:prstGeom prst="pieWedg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it-IT" sz="1500" i="1" kern="1200" dirty="0"/>
            <a:t>Cluster A</a:t>
          </a:r>
        </a:p>
        <a:p>
          <a:pPr marL="0" lvl="0" indent="0" algn="ctr" defTabSz="666750">
            <a:lnSpc>
              <a:spcPct val="90000"/>
            </a:lnSpc>
            <a:spcBef>
              <a:spcPct val="0"/>
            </a:spcBef>
            <a:spcAft>
              <a:spcPct val="35000"/>
            </a:spcAft>
            <a:buNone/>
          </a:pPr>
          <a:r>
            <a:rPr lang="it-IT" sz="1500" i="1" kern="1200" dirty="0"/>
            <a:t>Asintomatico / </a:t>
          </a:r>
          <a:r>
            <a:rPr lang="it-IT" sz="1500" i="1" kern="1200" dirty="0" err="1"/>
            <a:t>Normonutrito</a:t>
          </a:r>
          <a:r>
            <a:rPr lang="it-IT" sz="1500" i="1" kern="1200" dirty="0"/>
            <a:t> </a:t>
          </a:r>
          <a:endParaRPr lang="it-IT" sz="1500" kern="1200" dirty="0"/>
        </a:p>
      </dsp:txBody>
      <dsp:txXfrm>
        <a:off x="1467127" y="1044853"/>
        <a:ext cx="1345628" cy="1345628"/>
      </dsp:txXfrm>
    </dsp:sp>
    <dsp:sp modelId="{F392E28E-4600-493B-9560-D0F6D3649C95}">
      <dsp:nvSpPr>
        <dsp:cNvPr id="0" name=""/>
        <dsp:cNvSpPr/>
      </dsp:nvSpPr>
      <dsp:spPr>
        <a:xfrm rot="5400000">
          <a:off x="2900655" y="487476"/>
          <a:ext cx="1903005" cy="1903005"/>
        </a:xfrm>
        <a:prstGeom prst="pieWedg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it-IT" sz="1500" i="1" kern="1200" dirty="0"/>
            <a:t>Cluster B  </a:t>
          </a:r>
        </a:p>
        <a:p>
          <a:pPr marL="0" lvl="0" indent="0" algn="ctr" defTabSz="666750">
            <a:lnSpc>
              <a:spcPct val="90000"/>
            </a:lnSpc>
            <a:spcBef>
              <a:spcPct val="0"/>
            </a:spcBef>
            <a:spcAft>
              <a:spcPct val="35000"/>
            </a:spcAft>
            <a:buNone/>
          </a:pPr>
          <a:r>
            <a:rPr lang="it-IT" sz="1500" i="1" kern="1200" dirty="0"/>
            <a:t>Deficit nutrizionale singolo o multiplo</a:t>
          </a:r>
          <a:r>
            <a:rPr lang="it-IT" sz="1500" b="1" kern="1200" dirty="0"/>
            <a:t> </a:t>
          </a:r>
          <a:endParaRPr lang="it-IT" sz="1500" kern="1200" dirty="0"/>
        </a:p>
      </dsp:txBody>
      <dsp:txXfrm rot="-5400000">
        <a:off x="2900655" y="1044853"/>
        <a:ext cx="1345628" cy="1345628"/>
      </dsp:txXfrm>
    </dsp:sp>
    <dsp:sp modelId="{5C1DB161-1906-47A2-8CB0-B788626C81A2}">
      <dsp:nvSpPr>
        <dsp:cNvPr id="0" name=""/>
        <dsp:cNvSpPr/>
      </dsp:nvSpPr>
      <dsp:spPr>
        <a:xfrm rot="10800000">
          <a:off x="2900655" y="2478380"/>
          <a:ext cx="1903005" cy="1903005"/>
        </a:xfrm>
        <a:prstGeom prst="pieWedg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it-IT" sz="1500" i="1" kern="1200" dirty="0"/>
            <a:t>Cluster D </a:t>
          </a:r>
        </a:p>
        <a:p>
          <a:pPr marL="0" lvl="0" indent="0" algn="ctr" defTabSz="666750">
            <a:lnSpc>
              <a:spcPct val="90000"/>
            </a:lnSpc>
            <a:spcBef>
              <a:spcPct val="0"/>
            </a:spcBef>
            <a:spcAft>
              <a:spcPct val="35000"/>
            </a:spcAft>
            <a:buNone/>
          </a:pPr>
          <a:r>
            <a:rPr lang="it-IT" sz="1500" i="1" kern="1200" dirty="0"/>
            <a:t> Ripresa ponderale significativa</a:t>
          </a:r>
          <a:endParaRPr lang="it-IT" sz="1500" kern="1200" dirty="0"/>
        </a:p>
      </dsp:txBody>
      <dsp:txXfrm rot="10800000">
        <a:off x="2900655" y="2478380"/>
        <a:ext cx="1345628" cy="1345628"/>
      </dsp:txXfrm>
    </dsp:sp>
    <dsp:sp modelId="{8D6AEB45-2A65-4F9E-8CFB-365CE2194FE2}">
      <dsp:nvSpPr>
        <dsp:cNvPr id="0" name=""/>
        <dsp:cNvSpPr/>
      </dsp:nvSpPr>
      <dsp:spPr>
        <a:xfrm rot="16200000">
          <a:off x="909750" y="2478380"/>
          <a:ext cx="1903005" cy="1903005"/>
        </a:xfrm>
        <a:prstGeom prst="pieWedg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it-IT" sz="1500" i="1" kern="1200" dirty="0"/>
            <a:t>Cluster C </a:t>
          </a:r>
        </a:p>
        <a:p>
          <a:pPr marL="0" lvl="0" indent="0" algn="ctr" defTabSz="666750">
            <a:lnSpc>
              <a:spcPct val="90000"/>
            </a:lnSpc>
            <a:spcBef>
              <a:spcPct val="0"/>
            </a:spcBef>
            <a:spcAft>
              <a:spcPct val="35000"/>
            </a:spcAft>
            <a:buNone/>
          </a:pPr>
          <a:r>
            <a:rPr lang="it-IT" sz="1500" i="1" kern="1200" dirty="0"/>
            <a:t> Dumping (precoce o tardiva) </a:t>
          </a:r>
          <a:endParaRPr lang="it-IT" sz="1500" kern="1200" dirty="0"/>
        </a:p>
      </dsp:txBody>
      <dsp:txXfrm rot="5400000">
        <a:off x="1467127" y="2478380"/>
        <a:ext cx="1345628" cy="1345628"/>
      </dsp:txXfrm>
    </dsp:sp>
    <dsp:sp modelId="{04116B6A-2FF5-4E7D-9F7E-8A7BA38686CE}">
      <dsp:nvSpPr>
        <dsp:cNvPr id="0" name=""/>
        <dsp:cNvSpPr/>
      </dsp:nvSpPr>
      <dsp:spPr>
        <a:xfrm>
          <a:off x="2528184" y="2038887"/>
          <a:ext cx="657042" cy="571341"/>
        </a:xfrm>
        <a:prstGeom prst="circularArrow">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9ADC02-E120-4800-A037-E248F0894E2C}">
      <dsp:nvSpPr>
        <dsp:cNvPr id="0" name=""/>
        <dsp:cNvSpPr/>
      </dsp:nvSpPr>
      <dsp:spPr>
        <a:xfrm rot="10800000">
          <a:off x="2528184" y="2258634"/>
          <a:ext cx="657042" cy="571341"/>
        </a:xfrm>
        <a:prstGeom prst="circularArrow">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5C8F17-BEE8-425E-97A4-50D3DA73E1D9}">
      <dsp:nvSpPr>
        <dsp:cNvPr id="0" name=""/>
        <dsp:cNvSpPr/>
      </dsp:nvSpPr>
      <dsp:spPr>
        <a:xfrm>
          <a:off x="2502037" y="566187"/>
          <a:ext cx="438042" cy="91440"/>
        </a:xfrm>
        <a:custGeom>
          <a:avLst/>
          <a:gdLst/>
          <a:ahLst/>
          <a:cxnLst/>
          <a:rect l="0" t="0" r="0" b="0"/>
          <a:pathLst>
            <a:path>
              <a:moveTo>
                <a:pt x="0" y="45720"/>
              </a:moveTo>
              <a:lnTo>
                <a:pt x="438042" y="45720"/>
              </a:lnTo>
            </a:path>
          </a:pathLst>
        </a:custGeom>
        <a:noFill/>
        <a:ln w="12700"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2709342" y="609564"/>
        <a:ext cx="23432" cy="4686"/>
      </dsp:txXfrm>
    </dsp:sp>
    <dsp:sp modelId="{72BF834B-E48E-466C-9B52-E3ECA4866795}">
      <dsp:nvSpPr>
        <dsp:cNvPr id="0" name=""/>
        <dsp:cNvSpPr/>
      </dsp:nvSpPr>
      <dsp:spPr>
        <a:xfrm>
          <a:off x="466262" y="634"/>
          <a:ext cx="2037575" cy="1222545"/>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it-IT" sz="1700" b="1" i="1" kern="1200" dirty="0"/>
            <a:t>Identificazione precoce</a:t>
          </a:r>
        </a:p>
      </dsp:txBody>
      <dsp:txXfrm>
        <a:off x="466262" y="634"/>
        <a:ext cx="2037575" cy="1222545"/>
      </dsp:txXfrm>
    </dsp:sp>
    <dsp:sp modelId="{60456F7B-35DC-4A48-B583-CA1861B097AE}">
      <dsp:nvSpPr>
        <dsp:cNvPr id="0" name=""/>
        <dsp:cNvSpPr/>
      </dsp:nvSpPr>
      <dsp:spPr>
        <a:xfrm>
          <a:off x="1485050" y="1221380"/>
          <a:ext cx="2506217" cy="438042"/>
        </a:xfrm>
        <a:custGeom>
          <a:avLst/>
          <a:gdLst/>
          <a:ahLst/>
          <a:cxnLst/>
          <a:rect l="0" t="0" r="0" b="0"/>
          <a:pathLst>
            <a:path>
              <a:moveTo>
                <a:pt x="2506217" y="0"/>
              </a:moveTo>
              <a:lnTo>
                <a:pt x="2506217" y="236121"/>
              </a:lnTo>
              <a:lnTo>
                <a:pt x="0" y="236121"/>
              </a:lnTo>
              <a:lnTo>
                <a:pt x="0" y="438042"/>
              </a:lnTo>
            </a:path>
          </a:pathLst>
        </a:custGeom>
        <a:noFill/>
        <a:ln w="12700"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2674417" y="1438058"/>
        <a:ext cx="127482" cy="4686"/>
      </dsp:txXfrm>
    </dsp:sp>
    <dsp:sp modelId="{1B8DA3BE-295D-4BD3-8F25-67F07872DA27}">
      <dsp:nvSpPr>
        <dsp:cNvPr id="0" name=""/>
        <dsp:cNvSpPr/>
      </dsp:nvSpPr>
      <dsp:spPr>
        <a:xfrm>
          <a:off x="2972480" y="634"/>
          <a:ext cx="2037575" cy="1222545"/>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it-IT" sz="1700" b="1" i="1" kern="1200" dirty="0"/>
            <a:t>Stratificazione</a:t>
          </a:r>
        </a:p>
      </dsp:txBody>
      <dsp:txXfrm>
        <a:off x="2972480" y="634"/>
        <a:ext cx="2037575" cy="1222545"/>
      </dsp:txXfrm>
    </dsp:sp>
    <dsp:sp modelId="{7F6566C4-FC34-4426-BBE6-2B283BF3D85D}">
      <dsp:nvSpPr>
        <dsp:cNvPr id="0" name=""/>
        <dsp:cNvSpPr/>
      </dsp:nvSpPr>
      <dsp:spPr>
        <a:xfrm>
          <a:off x="2502037" y="2257375"/>
          <a:ext cx="438042" cy="91440"/>
        </a:xfrm>
        <a:custGeom>
          <a:avLst/>
          <a:gdLst/>
          <a:ahLst/>
          <a:cxnLst/>
          <a:rect l="0" t="0" r="0" b="0"/>
          <a:pathLst>
            <a:path>
              <a:moveTo>
                <a:pt x="0" y="45720"/>
              </a:moveTo>
              <a:lnTo>
                <a:pt x="438042" y="45720"/>
              </a:lnTo>
            </a:path>
          </a:pathLst>
        </a:custGeom>
        <a:noFill/>
        <a:ln w="12700"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2709342" y="2300751"/>
        <a:ext cx="23432" cy="4686"/>
      </dsp:txXfrm>
    </dsp:sp>
    <dsp:sp modelId="{375C26E4-EC4E-479A-96B6-F8A952A0956B}">
      <dsp:nvSpPr>
        <dsp:cNvPr id="0" name=""/>
        <dsp:cNvSpPr/>
      </dsp:nvSpPr>
      <dsp:spPr>
        <a:xfrm>
          <a:off x="466262" y="1691822"/>
          <a:ext cx="2037575" cy="1222545"/>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it-IT" sz="1700" b="1" i="1" kern="1200" dirty="0"/>
            <a:t>Percorso specifico</a:t>
          </a:r>
        </a:p>
      </dsp:txBody>
      <dsp:txXfrm>
        <a:off x="466262" y="1691822"/>
        <a:ext cx="2037575" cy="1222545"/>
      </dsp:txXfrm>
    </dsp:sp>
    <dsp:sp modelId="{C1BBA835-295B-49EB-A043-77B13E132DE5}">
      <dsp:nvSpPr>
        <dsp:cNvPr id="0" name=""/>
        <dsp:cNvSpPr/>
      </dsp:nvSpPr>
      <dsp:spPr>
        <a:xfrm>
          <a:off x="1485050" y="2912567"/>
          <a:ext cx="2506217" cy="438042"/>
        </a:xfrm>
        <a:custGeom>
          <a:avLst/>
          <a:gdLst/>
          <a:ahLst/>
          <a:cxnLst/>
          <a:rect l="0" t="0" r="0" b="0"/>
          <a:pathLst>
            <a:path>
              <a:moveTo>
                <a:pt x="2506217" y="0"/>
              </a:moveTo>
              <a:lnTo>
                <a:pt x="2506217" y="236121"/>
              </a:lnTo>
              <a:lnTo>
                <a:pt x="0" y="236121"/>
              </a:lnTo>
              <a:lnTo>
                <a:pt x="0" y="438042"/>
              </a:lnTo>
            </a:path>
          </a:pathLst>
        </a:custGeom>
        <a:noFill/>
        <a:ln w="12700"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2674417" y="3129245"/>
        <a:ext cx="127482" cy="4686"/>
      </dsp:txXfrm>
    </dsp:sp>
    <dsp:sp modelId="{C74F66AA-D8BC-4888-AFA1-34714DD8B967}">
      <dsp:nvSpPr>
        <dsp:cNvPr id="0" name=""/>
        <dsp:cNvSpPr/>
      </dsp:nvSpPr>
      <dsp:spPr>
        <a:xfrm>
          <a:off x="2972480" y="1691822"/>
          <a:ext cx="2037575" cy="1222545"/>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it-IT" sz="1700" b="1" i="1" kern="1200" dirty="0"/>
            <a:t>Multidisciplinarietà</a:t>
          </a:r>
        </a:p>
      </dsp:txBody>
      <dsp:txXfrm>
        <a:off x="2972480" y="1691822"/>
        <a:ext cx="2037575" cy="1222545"/>
      </dsp:txXfrm>
    </dsp:sp>
    <dsp:sp modelId="{4C70A50E-D415-4A4A-B368-3078E91645E1}">
      <dsp:nvSpPr>
        <dsp:cNvPr id="0" name=""/>
        <dsp:cNvSpPr/>
      </dsp:nvSpPr>
      <dsp:spPr>
        <a:xfrm>
          <a:off x="466262" y="3383009"/>
          <a:ext cx="2037575" cy="1222545"/>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it-IT" sz="1700" b="1" i="1" kern="1200" dirty="0"/>
            <a:t>Continuità assistenziale</a:t>
          </a:r>
        </a:p>
      </dsp:txBody>
      <dsp:txXfrm>
        <a:off x="466262" y="3383009"/>
        <a:ext cx="2037575" cy="1222545"/>
      </dsp:txXfrm>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623AA0E9-8CD0-4A6E-A65E-A06028B83FE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dirty="0"/>
          </a:p>
        </p:txBody>
      </p:sp>
      <p:sp>
        <p:nvSpPr>
          <p:cNvPr id="3" name="Segnaposto data 2">
            <a:extLst>
              <a:ext uri="{FF2B5EF4-FFF2-40B4-BE49-F238E27FC236}">
                <a16:creationId xmlns:a16="http://schemas.microsoft.com/office/drawing/2014/main" id="{D5E2408B-C9AB-4665-AC99-B057BD0A43D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36FC0A7B-6666-4F41-AD03-C74B76B10001}" type="datetime1">
              <a:rPr lang="it-IT" smtClean="0"/>
              <a:t>10/12/2025</a:t>
            </a:fld>
            <a:endParaRPr lang="it-IT" dirty="0"/>
          </a:p>
        </p:txBody>
      </p:sp>
      <p:sp>
        <p:nvSpPr>
          <p:cNvPr id="4" name="Segnaposto piè di pagina 3">
            <a:extLst>
              <a:ext uri="{FF2B5EF4-FFF2-40B4-BE49-F238E27FC236}">
                <a16:creationId xmlns:a16="http://schemas.microsoft.com/office/drawing/2014/main" id="{8CD1B215-531B-4869-BD98-BD3B1390B1C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dirty="0"/>
          </a:p>
        </p:txBody>
      </p:sp>
      <p:sp>
        <p:nvSpPr>
          <p:cNvPr id="5" name="Segnaposto numero diapositiva 4">
            <a:extLst>
              <a:ext uri="{FF2B5EF4-FFF2-40B4-BE49-F238E27FC236}">
                <a16:creationId xmlns:a16="http://schemas.microsoft.com/office/drawing/2014/main" id="{60B53F21-4D67-455D-8074-E9E6EC26FAC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52858E0-3D38-47B7-97D4-4FE08D90D359}" type="slidenum">
              <a:rPr lang="it-IT" smtClean="0"/>
              <a:t>‹N›</a:t>
            </a:fld>
            <a:endParaRPr lang="it-IT" dirty="0"/>
          </a:p>
        </p:txBody>
      </p:sp>
    </p:spTree>
    <p:extLst>
      <p:ext uri="{BB962C8B-B14F-4D97-AF65-F5344CB8AC3E}">
        <p14:creationId xmlns:p14="http://schemas.microsoft.com/office/powerpoint/2010/main" val="2821443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noProof="0"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0E367B-2E0B-461C-8280-86016408BD7C}" type="datetime1">
              <a:rPr lang="it-IT" smtClean="0"/>
              <a:pPr/>
              <a:t>10/12/2025</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it-IT" noProof="0"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it-IT" noProof="0" dirty="0"/>
              <a:t>Fare clic per modificare gli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noProof="0"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284ECAD9-32EE-4091-BDA5-6BD15ACC5E58}" type="slidenum">
              <a:rPr lang="it-IT" noProof="0" smtClean="0"/>
              <a:t>‹N›</a:t>
            </a:fld>
            <a:endParaRPr lang="it-IT" noProof="0" dirty="0"/>
          </a:p>
        </p:txBody>
      </p:sp>
    </p:spTree>
    <p:extLst>
      <p:ext uri="{BB962C8B-B14F-4D97-AF65-F5344CB8AC3E}">
        <p14:creationId xmlns:p14="http://schemas.microsoft.com/office/powerpoint/2010/main" val="1106618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titolo">
    <p:spTree>
      <p:nvGrpSpPr>
        <p:cNvPr id="1" name=""/>
        <p:cNvGrpSpPr/>
        <p:nvPr/>
      </p:nvGrpSpPr>
      <p:grpSpPr>
        <a:xfrm>
          <a:off x="0" y="0"/>
          <a:ext cx="0" cy="0"/>
          <a:chOff x="0" y="0"/>
          <a:chExt cx="0" cy="0"/>
        </a:xfrm>
      </p:grpSpPr>
      <p:sp>
        <p:nvSpPr>
          <p:cNvPr id="11" name="Segnaposto immagine 9">
            <a:extLst>
              <a:ext uri="{FF2B5EF4-FFF2-40B4-BE49-F238E27FC236}">
                <a16:creationId xmlns:a16="http://schemas.microsoft.com/office/drawing/2014/main" id="{D1D313A2-A4D4-40DF-A0C2-C29F64168525}"/>
              </a:ext>
            </a:extLst>
          </p:cNvPr>
          <p:cNvSpPr>
            <a:spLocks noGrp="1"/>
          </p:cNvSpPr>
          <p:nvPr>
            <p:ph type="pic" sz="quarter" idx="13"/>
          </p:nvPr>
        </p:nvSpPr>
        <p:spPr>
          <a:xfrm>
            <a:off x="0" y="0"/>
            <a:ext cx="12192000" cy="6858000"/>
          </a:xfrm>
        </p:spPr>
        <p:txBody>
          <a:bodyPr rtlCol="0"/>
          <a:lstStyle/>
          <a:p>
            <a:pPr rtl="0"/>
            <a:r>
              <a:rPr lang="it-IT" noProof="0"/>
              <a:t>Fare clic sull'icona per inserire un'immagine</a:t>
            </a:r>
            <a:endParaRPr lang="it-IT" noProof="0" dirty="0"/>
          </a:p>
        </p:txBody>
      </p:sp>
      <p:sp>
        <p:nvSpPr>
          <p:cNvPr id="4" name="Segnaposto data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54DB44FF-F9B4-4E5D-9888-DD07079D4562}" type="datetime1">
              <a:rPr lang="it-IT" noProof="0" smtClean="0"/>
              <a:t>10/12/2025</a:t>
            </a:fld>
            <a:endParaRPr lang="it-IT" noProof="0" dirty="0"/>
          </a:p>
        </p:txBody>
      </p:sp>
      <p:sp>
        <p:nvSpPr>
          <p:cNvPr id="5" name="Segnaposto piè di pagina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r>
              <a:rPr lang="it-IT" noProof="0" dirty="0"/>
              <a:t>Piè di pagina</a:t>
            </a:r>
          </a:p>
        </p:txBody>
      </p:sp>
      <p:sp>
        <p:nvSpPr>
          <p:cNvPr id="6" name="Segnaposto numero diapositiva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
        <p:nvSpPr>
          <p:cNvPr id="3" name="Sottotitolo 2"/>
          <p:cNvSpPr>
            <a:spLocks noGrp="1"/>
          </p:cNvSpPr>
          <p:nvPr>
            <p:ph type="subTitle" idx="1"/>
          </p:nvPr>
        </p:nvSpPr>
        <p:spPr>
          <a:xfrm>
            <a:off x="1212850" y="4508500"/>
            <a:ext cx="5118100" cy="1279652"/>
          </a:xfrm>
        </p:spPr>
        <p:txBody>
          <a:bodyPr lIns="91440" rIns="91440" rtlCol="0">
            <a:normAutofit/>
          </a:bodyPr>
          <a:lstStyle>
            <a:lvl1pPr marL="0" indent="0" algn="l">
              <a:buNone/>
              <a:defRPr sz="2400" cap="all" spc="200" baseline="0">
                <a:solidFill>
                  <a:schemeClr val="bg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it-IT" noProof="0"/>
              <a:t>Fare clic per modificare lo stile del sottotitolo dello schema</a:t>
            </a:r>
            <a:endParaRPr lang="it-IT" noProof="0" dirty="0"/>
          </a:p>
        </p:txBody>
      </p:sp>
      <p:sp>
        <p:nvSpPr>
          <p:cNvPr id="2" name="Titolo 1"/>
          <p:cNvSpPr>
            <a:spLocks noGrp="1"/>
          </p:cNvSpPr>
          <p:nvPr>
            <p:ph type="ctrTitle"/>
          </p:nvPr>
        </p:nvSpPr>
        <p:spPr>
          <a:xfrm>
            <a:off x="1212850" y="2057400"/>
            <a:ext cx="5118100" cy="1929066"/>
          </a:xfrm>
        </p:spPr>
        <p:txBody>
          <a:bodyPr rtlCol="0" anchor="b">
            <a:noAutofit/>
          </a:bodyPr>
          <a:lstStyle>
            <a:lvl1pPr algn="l">
              <a:lnSpc>
                <a:spcPct val="90000"/>
              </a:lnSpc>
              <a:defRPr sz="5400" b="1" spc="-50" baseline="0">
                <a:solidFill>
                  <a:schemeClr val="bg1"/>
                </a:solidFill>
                <a:latin typeface="+mn-lt"/>
              </a:defRPr>
            </a:lvl1pPr>
          </a:lstStyle>
          <a:p>
            <a:pPr rtl="0"/>
            <a:r>
              <a:rPr lang="it-IT" noProof="0"/>
              <a:t>Fare clic per modificare lo stile del titolo dello schema</a:t>
            </a:r>
            <a:endParaRPr lang="it-IT" noProof="0" dirty="0"/>
          </a:p>
        </p:txBody>
      </p:sp>
    </p:spTree>
    <p:extLst>
      <p:ext uri="{BB962C8B-B14F-4D97-AF65-F5344CB8AC3E}">
        <p14:creationId xmlns:p14="http://schemas.microsoft.com/office/powerpoint/2010/main" val="672700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8" name="Rettangolo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1092200" y="786383"/>
            <a:ext cx="3068833" cy="2093975"/>
          </a:xfrm>
        </p:spPr>
        <p:txBody>
          <a:bodyPr rtlCol="0" anchor="b">
            <a:normAutofit/>
          </a:bodyPr>
          <a:lstStyle>
            <a:lvl1pPr>
              <a:lnSpc>
                <a:spcPct val="90000"/>
              </a:lnSpc>
              <a:defRPr sz="3600" b="0">
                <a:solidFill>
                  <a:srgbClr val="FFFFFF"/>
                </a:solidFill>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5458984" y="812800"/>
            <a:ext cx="5713841" cy="4868609"/>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4" name="Segnaposto testo 3"/>
          <p:cNvSpPr>
            <a:spLocks noGrp="1"/>
          </p:cNvSpPr>
          <p:nvPr>
            <p:ph type="body" sz="half" idx="2" hasCustomPrompt="1"/>
          </p:nvPr>
        </p:nvSpPr>
        <p:spPr>
          <a:xfrm>
            <a:off x="1092200" y="3043050"/>
            <a:ext cx="3068832" cy="2638359"/>
          </a:xfrm>
        </p:spPr>
        <p:txBody>
          <a:bodyPr lIns="91440" rIns="91440" rtlCol="0">
            <a:normAutofit/>
          </a:bodyPr>
          <a:lstStyle>
            <a:lvl1pPr marL="0" indent="0" rtl="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noProof="0" dirty="0"/>
              <a:t>Fare clic per modificare gli stili del testo dello schema</a:t>
            </a:r>
          </a:p>
        </p:txBody>
      </p:sp>
      <p:sp>
        <p:nvSpPr>
          <p:cNvPr id="9" name="Rettangolo 8">
            <a:extLst>
              <a:ext uri="{FF2B5EF4-FFF2-40B4-BE49-F238E27FC236}">
                <a16:creationId xmlns:a16="http://schemas.microsoft.com/office/drawing/2014/main" id="{4DC51BA7-A5A7-4A7F-A707-DBBDEA7705F3}"/>
              </a:ext>
            </a:extLst>
          </p:cNvPr>
          <p:cNvSpPr/>
          <p:nvPr userDrawn="1"/>
        </p:nvSpPr>
        <p:spPr>
          <a:xfrm>
            <a:off x="0" y="1397000"/>
            <a:ext cx="1036320" cy="1329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1" name="Rettangolo 10">
            <a:extLst>
              <a:ext uri="{FF2B5EF4-FFF2-40B4-BE49-F238E27FC236}">
                <a16:creationId xmlns:a16="http://schemas.microsoft.com/office/drawing/2014/main" id="{D23174BA-29D0-4C1A-95C9-5A86FD25E47A}"/>
              </a:ext>
            </a:extLst>
          </p:cNvPr>
          <p:cNvSpPr/>
          <p:nvPr userDrawn="1"/>
        </p:nvSpPr>
        <p:spPr>
          <a:xfrm>
            <a:off x="5458983" y="624142"/>
            <a:ext cx="571384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09251FC1-1A75-47DA-9A6E-B43CF6E86A62}" type="datetime1">
              <a:rPr lang="it-IT" noProof="0" smtClean="0"/>
              <a:t>10/12/2025</a:t>
            </a:fld>
            <a:endParaRPr lang="it-IT" noProof="0" dirty="0"/>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cxnSp>
        <p:nvCxnSpPr>
          <p:cNvPr id="15" name="Connecteur droit 19">
            <a:extLst>
              <a:ext uri="{FF2B5EF4-FFF2-40B4-BE49-F238E27FC236}">
                <a16:creationId xmlns:a16="http://schemas.microsoft.com/office/drawing/2014/main" id="{D84C14C5-D99C-45CD-8001-AC745F4FB49B}"/>
              </a:ext>
            </a:extLst>
          </p:cNvPr>
          <p:cNvCxnSpPr>
            <a:cxnSpLocks/>
          </p:cNvCxnSpPr>
          <p:nvPr userDrawn="1"/>
        </p:nvCxnSpPr>
        <p:spPr>
          <a:xfrm flipH="1">
            <a:off x="1092200" y="6446838"/>
            <a:ext cx="164343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Connecteur droit 19">
            <a:extLst>
              <a:ext uri="{FF2B5EF4-FFF2-40B4-BE49-F238E27FC236}">
                <a16:creationId xmlns:a16="http://schemas.microsoft.com/office/drawing/2014/main" id="{019842DD-D0AB-4E35-9AB2-7DBB6E266120}"/>
              </a:ext>
            </a:extLst>
          </p:cNvPr>
          <p:cNvCxnSpPr>
            <a:cxnSpLocks/>
          </p:cNvCxnSpPr>
          <p:nvPr userDrawn="1"/>
        </p:nvCxnSpPr>
        <p:spPr>
          <a:xfrm flipH="1">
            <a:off x="8420100" y="6429376"/>
            <a:ext cx="100046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Connecteur droit 19">
            <a:extLst>
              <a:ext uri="{FF2B5EF4-FFF2-40B4-BE49-F238E27FC236}">
                <a16:creationId xmlns:a16="http://schemas.microsoft.com/office/drawing/2014/main" id="{832851A7-B301-4616-9843-9A0D06646DFD}"/>
              </a:ext>
            </a:extLst>
          </p:cNvPr>
          <p:cNvCxnSpPr>
            <a:cxnSpLocks/>
          </p:cNvCxnSpPr>
          <p:nvPr userDrawn="1"/>
        </p:nvCxnSpPr>
        <p:spPr>
          <a:xfrm flipH="1" flipV="1">
            <a:off x="10765675" y="6446838"/>
            <a:ext cx="407258" cy="635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9208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B74319CE-E5CF-4FF9-86AE-7437B4FD3174}" type="datetime1">
              <a:rPr lang="it-IT" noProof="0" smtClean="0"/>
              <a:t>10/12/2025</a:t>
            </a:fld>
            <a:endParaRPr lang="it-IT" noProof="0" dirty="0"/>
          </a:p>
        </p:txBody>
      </p:sp>
      <p:sp>
        <p:nvSpPr>
          <p:cNvPr id="9" name="Segnaposto numero diapositiva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1265082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8" name="Rettangolo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egnaposto contenuto 2"/>
          <p:cNvSpPr>
            <a:spLocks noGrp="1"/>
          </p:cNvSpPr>
          <p:nvPr>
            <p:ph idx="1"/>
          </p:nvPr>
        </p:nvSpPr>
        <p:spPr>
          <a:xfrm>
            <a:off x="5458984" y="497808"/>
            <a:ext cx="5713841" cy="4868609"/>
          </a:xfrm>
        </p:spPr>
        <p:txBody>
          <a:bodyPr rtlCol="0" anchor="ct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9" name="Rettangolo 8">
            <a:extLst>
              <a:ext uri="{FF2B5EF4-FFF2-40B4-BE49-F238E27FC236}">
                <a16:creationId xmlns:a16="http://schemas.microsoft.com/office/drawing/2014/main" id="{4DC51BA7-A5A7-4A7F-A707-DBBDEA7705F3}"/>
              </a:ext>
            </a:extLst>
          </p:cNvPr>
          <p:cNvSpPr/>
          <p:nvPr userDrawn="1"/>
        </p:nvSpPr>
        <p:spPr>
          <a:xfrm>
            <a:off x="0" y="2003424"/>
            <a:ext cx="1036320" cy="18573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1" name="Rettangolo 10">
            <a:extLst>
              <a:ext uri="{FF2B5EF4-FFF2-40B4-BE49-F238E27FC236}">
                <a16:creationId xmlns:a16="http://schemas.microsoft.com/office/drawing/2014/main" id="{D23174BA-29D0-4C1A-95C9-5A86FD25E47A}"/>
              </a:ext>
            </a:extLst>
          </p:cNvPr>
          <p:cNvSpPr/>
          <p:nvPr userDrawn="1"/>
        </p:nvSpPr>
        <p:spPr>
          <a:xfrm>
            <a:off x="5458983" y="377398"/>
            <a:ext cx="571384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82620384-FC06-4245-8A4E-BD9C5C3038C1}" type="datetime1">
              <a:rPr lang="it-IT" noProof="0" smtClean="0"/>
              <a:t>10/12/2025</a:t>
            </a:fld>
            <a:endParaRPr lang="it-IT" noProof="0" dirty="0"/>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5" name="Rettangolo 4">
            <a:extLst>
              <a:ext uri="{FF2B5EF4-FFF2-40B4-BE49-F238E27FC236}">
                <a16:creationId xmlns:a16="http://schemas.microsoft.com/office/drawing/2014/main" id="{6BC7DA98-7B92-4F45-80F8-1AEF72A601CF}"/>
              </a:ext>
            </a:extLst>
          </p:cNvPr>
          <p:cNvSpPr/>
          <p:nvPr userDrawn="1"/>
        </p:nvSpPr>
        <p:spPr>
          <a:xfrm>
            <a:off x="1078230" y="2003423"/>
            <a:ext cx="3576082" cy="185737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 name="Titolo 1"/>
          <p:cNvSpPr>
            <a:spLocks noGrp="1"/>
          </p:cNvSpPr>
          <p:nvPr>
            <p:ph type="title"/>
          </p:nvPr>
        </p:nvSpPr>
        <p:spPr>
          <a:xfrm>
            <a:off x="1092200" y="1885125"/>
            <a:ext cx="3314700" cy="2093975"/>
          </a:xfrm>
        </p:spPr>
        <p:txBody>
          <a:bodyPr rtlCol="0" anchor="ctr">
            <a:normAutofit/>
          </a:bodyPr>
          <a:lstStyle>
            <a:lvl1pPr>
              <a:lnSpc>
                <a:spcPct val="90000"/>
              </a:lnSpc>
              <a:defRPr sz="4400" b="1">
                <a:solidFill>
                  <a:srgbClr val="FFFFFF"/>
                </a:solidFill>
                <a:latin typeface="+mn-lt"/>
              </a:defRPr>
            </a:lvl1pPr>
          </a:lstStyle>
          <a:p>
            <a:pPr rtl="0"/>
            <a:r>
              <a:rPr lang="it-IT" noProof="0"/>
              <a:t>Fare clic per modificare lo stile del titolo dello schema</a:t>
            </a:r>
            <a:endParaRPr lang="it-IT" noProof="0" dirty="0"/>
          </a:p>
        </p:txBody>
      </p:sp>
      <p:sp>
        <p:nvSpPr>
          <p:cNvPr id="18" name="Rettangolo 17">
            <a:extLst>
              <a:ext uri="{FF2B5EF4-FFF2-40B4-BE49-F238E27FC236}">
                <a16:creationId xmlns:a16="http://schemas.microsoft.com/office/drawing/2014/main" id="{DF96815B-4256-4CE0-9FCF-3A2967CF5792}"/>
              </a:ext>
            </a:extLst>
          </p:cNvPr>
          <p:cNvSpPr/>
          <p:nvPr userDrawn="1"/>
        </p:nvSpPr>
        <p:spPr>
          <a:xfrm>
            <a:off x="1092200" y="993775"/>
            <a:ext cx="1036320" cy="936626"/>
          </a:xfrm>
          <a:prstGeom prst="rect">
            <a:avLst/>
          </a:prstGeom>
          <a:solidFill>
            <a:schemeClr val="tx2">
              <a:lumMod val="20000"/>
              <a:lumOff val="80000"/>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4" name="Segnaposto piè di pagina 2">
            <a:extLst>
              <a:ext uri="{FF2B5EF4-FFF2-40B4-BE49-F238E27FC236}">
                <a16:creationId xmlns:a16="http://schemas.microsoft.com/office/drawing/2014/main" id="{DB5FC7EB-9809-9909-8D31-7667D27CFE29}"/>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t-IT" dirty="0"/>
          </a:p>
        </p:txBody>
      </p:sp>
    </p:spTree>
    <p:extLst>
      <p:ext uri="{BB962C8B-B14F-4D97-AF65-F5344CB8AC3E}">
        <p14:creationId xmlns:p14="http://schemas.microsoft.com/office/powerpoint/2010/main" val="1181282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Contenuto con didascalia">
    <p:spTree>
      <p:nvGrpSpPr>
        <p:cNvPr id="1" name=""/>
        <p:cNvGrpSpPr/>
        <p:nvPr/>
      </p:nvGrpSpPr>
      <p:grpSpPr>
        <a:xfrm>
          <a:off x="0" y="0"/>
          <a:ext cx="0" cy="0"/>
          <a:chOff x="0" y="0"/>
          <a:chExt cx="0" cy="0"/>
        </a:xfrm>
      </p:grpSpPr>
      <p:sp>
        <p:nvSpPr>
          <p:cNvPr id="18" name="Segnaposto immagine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rtlCol="0"/>
          <a:lstStyle>
            <a:lvl1pPr>
              <a:defRPr>
                <a:solidFill>
                  <a:schemeClr val="bg1"/>
                </a:solidFill>
              </a:defRPr>
            </a:lvl1pPr>
          </a:lstStyle>
          <a:p>
            <a:pPr rtl="0"/>
            <a:r>
              <a:rPr lang="it-IT" noProof="0"/>
              <a:t>Fare clic sull'icona per inserire un'immagine</a:t>
            </a:r>
            <a:endParaRPr lang="it-IT" noProof="0" dirty="0"/>
          </a:p>
        </p:txBody>
      </p:sp>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3" name="Segnaposto contenuto 2"/>
          <p:cNvSpPr>
            <a:spLocks noGrp="1"/>
          </p:cNvSpPr>
          <p:nvPr>
            <p:ph idx="1"/>
          </p:nvPr>
        </p:nvSpPr>
        <p:spPr>
          <a:xfrm>
            <a:off x="5458984" y="497808"/>
            <a:ext cx="5713841" cy="4868609"/>
          </a:xfrm>
        </p:spPr>
        <p:txBody>
          <a:bodyPr rtlCol="0" anchor="ct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0997CAA8-247F-493B-9041-1EB41C0713A1}" type="datetime1">
              <a:rPr lang="it-IT" noProof="0" smtClean="0"/>
              <a:t>10/12/2025</a:t>
            </a:fld>
            <a:endParaRPr lang="it-IT" noProof="0" dirty="0"/>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2" name="Titolo 1"/>
          <p:cNvSpPr>
            <a:spLocks noGrp="1"/>
          </p:cNvSpPr>
          <p:nvPr>
            <p:ph type="title"/>
          </p:nvPr>
        </p:nvSpPr>
        <p:spPr>
          <a:xfrm>
            <a:off x="1092200" y="1885125"/>
            <a:ext cx="3068833" cy="2093975"/>
          </a:xfrm>
        </p:spPr>
        <p:txBody>
          <a:bodyPr rtlCol="0" anchor="ctr">
            <a:normAutofit/>
          </a:bodyPr>
          <a:lstStyle>
            <a:lvl1pPr>
              <a:lnSpc>
                <a:spcPct val="90000"/>
              </a:lnSpc>
              <a:defRPr sz="4400" b="1" i="0">
                <a:solidFill>
                  <a:srgbClr val="FFFFFF"/>
                </a:solidFill>
                <a:latin typeface="+mn-lt"/>
              </a:defRPr>
            </a:lvl1pPr>
          </a:lstStyle>
          <a:p>
            <a:pPr rtl="0"/>
            <a:r>
              <a:rPr lang="it-IT" noProof="0"/>
              <a:t>Fare clic per modificare lo stile del titolo dello schema</a:t>
            </a:r>
            <a:endParaRPr lang="it-IT" noProof="0" dirty="0"/>
          </a:p>
        </p:txBody>
      </p:sp>
      <p:sp>
        <p:nvSpPr>
          <p:cNvPr id="4" name="Segnaposto piè di pagina 2">
            <a:extLst>
              <a:ext uri="{FF2B5EF4-FFF2-40B4-BE49-F238E27FC236}">
                <a16:creationId xmlns:a16="http://schemas.microsoft.com/office/drawing/2014/main" id="{F1E388EF-366D-885A-CF06-6BEFE9E1E7F6}"/>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t-IT" dirty="0"/>
          </a:p>
        </p:txBody>
      </p:sp>
    </p:spTree>
    <p:extLst>
      <p:ext uri="{BB962C8B-B14F-4D97-AF65-F5344CB8AC3E}">
        <p14:creationId xmlns:p14="http://schemas.microsoft.com/office/powerpoint/2010/main" val="3954305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6_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2" name="Titolo 1"/>
          <p:cNvSpPr>
            <a:spLocks noGrp="1"/>
          </p:cNvSpPr>
          <p:nvPr>
            <p:ph type="title"/>
          </p:nvPr>
        </p:nvSpPr>
        <p:spPr>
          <a:xfrm>
            <a:off x="4984722" y="548355"/>
            <a:ext cx="6054846" cy="634336"/>
          </a:xfrm>
        </p:spPr>
        <p:txBody>
          <a:bodyPr rtlCol="0" anchor="ctr">
            <a:noAutofit/>
          </a:bodyPr>
          <a:lstStyle>
            <a:lvl1pPr>
              <a:lnSpc>
                <a:spcPct val="90000"/>
              </a:lnSpc>
              <a:defRPr sz="3600" b="1" i="0">
                <a:solidFill>
                  <a:srgbClr val="FFFFFF"/>
                </a:solidFill>
                <a:latin typeface="+mn-lt"/>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5100833" y="1611313"/>
            <a:ext cx="6072099" cy="3755104"/>
          </a:xfrm>
        </p:spPr>
        <p:txBody>
          <a:bodyPr rtlCol="0" anchor="t">
            <a:normAutofit/>
          </a:bodyPr>
          <a:lstStyle>
            <a:lvl1pPr>
              <a:defRPr sz="2400"/>
            </a:lvl1pPr>
            <a:lvl2pPr>
              <a:defRPr sz="2000"/>
            </a:lvl2pPr>
            <a:lvl3pPr>
              <a:defRPr sz="1600"/>
            </a:lvl3pPr>
            <a:lvl4pPr>
              <a:defRPr sz="1600"/>
            </a:lvl4pPr>
            <a:lvl5pPr>
              <a:defRPr sz="16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ADCFC264-2C41-457A-9103-DFF5BC066DDD}" type="datetime1">
              <a:rPr lang="it-IT" noProof="0" smtClean="0"/>
              <a:t>10/12/2025</a:t>
            </a:fld>
            <a:endParaRPr lang="it-IT" noProof="0" dirty="0"/>
          </a:p>
        </p:txBody>
      </p:sp>
      <p:sp>
        <p:nvSpPr>
          <p:cNvPr id="13" name="Segnaposto piè di pa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8" name="Segnaposto immagine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rtlCol="0"/>
          <a:lstStyle>
            <a:lvl1pPr>
              <a:defRPr>
                <a:solidFill>
                  <a:schemeClr val="tx1">
                    <a:lumMod val="75000"/>
                    <a:lumOff val="25000"/>
                  </a:schemeClr>
                </a:solidFill>
              </a:defRPr>
            </a:lvl1pPr>
          </a:lstStyle>
          <a:p>
            <a:pPr rtl="0"/>
            <a:r>
              <a:rPr lang="it-IT" noProof="0"/>
              <a:t>Fare clic sull'icona per inserire un'immagine</a:t>
            </a:r>
            <a:endParaRPr lang="it-IT" noProof="0" dirty="0"/>
          </a:p>
        </p:txBody>
      </p:sp>
    </p:spTree>
    <p:extLst>
      <p:ext uri="{BB962C8B-B14F-4D97-AF65-F5344CB8AC3E}">
        <p14:creationId xmlns:p14="http://schemas.microsoft.com/office/powerpoint/2010/main" val="1751046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7_Contenuto con didascalia">
    <p:spTree>
      <p:nvGrpSpPr>
        <p:cNvPr id="1" name=""/>
        <p:cNvGrpSpPr/>
        <p:nvPr/>
      </p:nvGrpSpPr>
      <p:grpSpPr>
        <a:xfrm>
          <a:off x="0" y="0"/>
          <a:ext cx="0" cy="0"/>
          <a:chOff x="0" y="0"/>
          <a:chExt cx="0" cy="0"/>
        </a:xfrm>
      </p:grpSpPr>
      <p:sp>
        <p:nvSpPr>
          <p:cNvPr id="18" name="Segnaposto immagine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12192000" cy="3541486"/>
          </a:xfrm>
        </p:spPr>
        <p:txBody>
          <a:bodyPr rtlCol="0"/>
          <a:lstStyle>
            <a:lvl1pPr>
              <a:defRPr>
                <a:solidFill>
                  <a:schemeClr val="tx1">
                    <a:lumMod val="75000"/>
                    <a:lumOff val="25000"/>
                  </a:schemeClr>
                </a:solidFill>
              </a:defRPr>
            </a:lvl1pPr>
          </a:lstStyle>
          <a:p>
            <a:pPr rtl="0"/>
            <a:r>
              <a:rPr lang="it-IT" noProof="0"/>
              <a:t>Fare clic sull'icona per inserire un'immagine</a:t>
            </a:r>
            <a:endParaRPr lang="it-IT" noProof="0" dirty="0"/>
          </a:p>
        </p:txBody>
      </p:sp>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2" name="Titolo 1"/>
          <p:cNvSpPr>
            <a:spLocks noGrp="1"/>
          </p:cNvSpPr>
          <p:nvPr>
            <p:ph type="title"/>
          </p:nvPr>
        </p:nvSpPr>
        <p:spPr>
          <a:xfrm>
            <a:off x="3068577" y="880375"/>
            <a:ext cx="6054846" cy="634336"/>
          </a:xfrm>
        </p:spPr>
        <p:txBody>
          <a:bodyPr rtlCol="0" anchor="ctr">
            <a:noAutofit/>
          </a:bodyPr>
          <a:lstStyle>
            <a:lvl1pPr algn="ctr">
              <a:lnSpc>
                <a:spcPct val="90000"/>
              </a:lnSpc>
              <a:defRPr sz="3600" b="1" i="0">
                <a:solidFill>
                  <a:schemeClr val="tx1">
                    <a:lumMod val="75000"/>
                    <a:lumOff val="25000"/>
                  </a:schemeClr>
                </a:solidFill>
                <a:latin typeface="+mn-lt"/>
              </a:defRPr>
            </a:lvl1pPr>
          </a:lstStyle>
          <a:p>
            <a:pPr rtl="0"/>
            <a:r>
              <a:rPr lang="it-IT" noProof="0"/>
              <a:t>Fare clic per modificare lo stile del titolo dello schema</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BFACEB1B-38C0-4995-A1E2-7B5FD48CA44A}" type="datetime1">
              <a:rPr lang="it-IT" noProof="0" smtClean="0"/>
              <a:t>10/12/2025</a:t>
            </a:fld>
            <a:endParaRPr lang="it-IT" noProof="0" dirty="0"/>
          </a:p>
        </p:txBody>
      </p:sp>
      <p:sp>
        <p:nvSpPr>
          <p:cNvPr id="13" name="Segnaposto piè di pa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9" name="Rettangolo 18">
            <a:extLst>
              <a:ext uri="{FF2B5EF4-FFF2-40B4-BE49-F238E27FC236}">
                <a16:creationId xmlns:a16="http://schemas.microsoft.com/office/drawing/2014/main" id="{AF446475-024F-4C71-99D3-501468ACAD11}"/>
              </a:ext>
            </a:extLst>
          </p:cNvPr>
          <p:cNvSpPr/>
          <p:nvPr userDrawn="1"/>
        </p:nvSpPr>
        <p:spPr>
          <a:xfrm>
            <a:off x="5577840" y="0"/>
            <a:ext cx="103632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767602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3_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4" name="Rettangolo 3">
            <a:extLst>
              <a:ext uri="{FF2B5EF4-FFF2-40B4-BE49-F238E27FC236}">
                <a16:creationId xmlns:a16="http://schemas.microsoft.com/office/drawing/2014/main" id="{648F6D61-9E88-4632-A0A8-CB2E0CC5DEAF}"/>
              </a:ext>
            </a:extLst>
          </p:cNvPr>
          <p:cNvSpPr/>
          <p:nvPr userDrawn="1"/>
        </p:nvSpPr>
        <p:spPr>
          <a:xfrm>
            <a:off x="4654312" y="507333"/>
            <a:ext cx="7537688" cy="48495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8" name="Rettangolo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rgbClr val="00377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1092200" y="1885125"/>
            <a:ext cx="3068833" cy="2093975"/>
          </a:xfrm>
        </p:spPr>
        <p:txBody>
          <a:bodyPr rtlCol="0" anchor="ctr">
            <a:normAutofit/>
          </a:bodyPr>
          <a:lstStyle>
            <a:lvl1pPr>
              <a:lnSpc>
                <a:spcPct val="90000"/>
              </a:lnSpc>
              <a:defRPr sz="4400" b="1" i="0">
                <a:solidFill>
                  <a:srgbClr val="FFFFFF"/>
                </a:solidFill>
                <a:latin typeface="+mn-lt"/>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6473373" y="943430"/>
            <a:ext cx="4699452" cy="3977366"/>
          </a:xfrm>
        </p:spPr>
        <p:txBody>
          <a:bodyPr rtlCol="0" anchor="ctr">
            <a:normAutofit/>
          </a:bodyPr>
          <a:lstStyle>
            <a:lvl1pPr>
              <a:defRPr sz="2400"/>
            </a:lvl1pPr>
            <a:lvl2pPr>
              <a:defRPr sz="2000"/>
            </a:lvl2pPr>
            <a:lvl3pPr>
              <a:defRPr sz="1600"/>
            </a:lvl3pPr>
            <a:lvl4pPr>
              <a:defRPr sz="1600"/>
            </a:lvl4pPr>
            <a:lvl5pPr>
              <a:defRPr sz="16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FDD649FC-C7F2-4966-B125-333FD0271E55}" type="datetime1">
              <a:rPr lang="it-IT" noProof="0" smtClean="0"/>
              <a:t>10/12/2025</a:t>
            </a:fld>
            <a:endParaRPr lang="it-IT" noProof="0" dirty="0"/>
          </a:p>
        </p:txBody>
      </p:sp>
      <p:sp>
        <p:nvSpPr>
          <p:cNvPr id="13" name="Segnaposto piè di pa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20" name="Rettangolo 19">
            <a:extLst>
              <a:ext uri="{FF2B5EF4-FFF2-40B4-BE49-F238E27FC236}">
                <a16:creationId xmlns:a16="http://schemas.microsoft.com/office/drawing/2014/main" id="{EF73BF96-A07C-4AAA-A37F-65151BD22A70}"/>
              </a:ext>
            </a:extLst>
          </p:cNvPr>
          <p:cNvSpPr/>
          <p:nvPr userDrawn="1"/>
        </p:nvSpPr>
        <p:spPr>
          <a:xfrm>
            <a:off x="4370251" y="2322780"/>
            <a:ext cx="1348378" cy="121866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40127715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4_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4" name="Rettangolo 3">
            <a:extLst>
              <a:ext uri="{FF2B5EF4-FFF2-40B4-BE49-F238E27FC236}">
                <a16:creationId xmlns:a16="http://schemas.microsoft.com/office/drawing/2014/main" id="{648F6D61-9E88-4632-A0A8-CB2E0CC5DEAF}"/>
              </a:ext>
            </a:extLst>
          </p:cNvPr>
          <p:cNvSpPr/>
          <p:nvPr userDrawn="1"/>
        </p:nvSpPr>
        <p:spPr>
          <a:xfrm>
            <a:off x="4654312" y="507333"/>
            <a:ext cx="7537688" cy="48495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8" name="Rettangolo 7">
            <a:extLst>
              <a:ext uri="{FF2B5EF4-FFF2-40B4-BE49-F238E27FC236}">
                <a16:creationId xmlns:a16="http://schemas.microsoft.com/office/drawing/2014/main" id="{16D90D66-BCB9-4229-A829-628874352AC0}"/>
              </a:ext>
            </a:extLst>
          </p:cNvPr>
          <p:cNvSpPr/>
          <p:nvPr userDrawn="1"/>
        </p:nvSpPr>
        <p:spPr>
          <a:xfrm>
            <a:off x="16" y="0"/>
            <a:ext cx="4654296" cy="5864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1092200" y="1885125"/>
            <a:ext cx="3068833" cy="2093975"/>
          </a:xfrm>
        </p:spPr>
        <p:txBody>
          <a:bodyPr rtlCol="0" anchor="ctr">
            <a:normAutofit/>
          </a:bodyPr>
          <a:lstStyle>
            <a:lvl1pPr>
              <a:lnSpc>
                <a:spcPct val="90000"/>
              </a:lnSpc>
              <a:defRPr sz="4400" b="1" i="0">
                <a:solidFill>
                  <a:srgbClr val="FFFFFF"/>
                </a:solidFill>
                <a:latin typeface="+mn-lt"/>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6518529" y="943430"/>
            <a:ext cx="4654296" cy="3977366"/>
          </a:xfrm>
        </p:spPr>
        <p:txBody>
          <a:bodyPr rtlCol="0" anchor="ctr">
            <a:normAutofit/>
          </a:bodyPr>
          <a:lstStyle>
            <a:lvl1pPr>
              <a:defRPr sz="2400"/>
            </a:lvl1pPr>
            <a:lvl2pPr>
              <a:defRPr sz="2000"/>
            </a:lvl2pPr>
            <a:lvl3pPr>
              <a:defRPr sz="1600"/>
            </a:lvl3pPr>
            <a:lvl4pPr>
              <a:defRPr sz="1600"/>
            </a:lvl4pPr>
            <a:lvl5pPr>
              <a:defRPr sz="16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5350E5C9-4822-4828-86B2-BB987B39863B}" type="datetime1">
              <a:rPr lang="it-IT" noProof="0" smtClean="0"/>
              <a:t>10/12/2025</a:t>
            </a:fld>
            <a:endParaRPr lang="it-IT" noProof="0" dirty="0"/>
          </a:p>
        </p:txBody>
      </p:sp>
      <p:sp>
        <p:nvSpPr>
          <p:cNvPr id="13" name="Segnaposto piè di pa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8" name="Rettangolo 17">
            <a:extLst>
              <a:ext uri="{FF2B5EF4-FFF2-40B4-BE49-F238E27FC236}">
                <a16:creationId xmlns:a16="http://schemas.microsoft.com/office/drawing/2014/main" id="{6127F28F-6C7B-471B-9839-EF88426C1976}"/>
              </a:ext>
            </a:extLst>
          </p:cNvPr>
          <p:cNvSpPr/>
          <p:nvPr userDrawn="1"/>
        </p:nvSpPr>
        <p:spPr>
          <a:xfrm>
            <a:off x="4370251" y="2322780"/>
            <a:ext cx="1348378" cy="12186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34986162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00377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egnaposto immagine 2"/>
          <p:cNvSpPr>
            <a:spLocks noGrp="1" noChangeAspect="1"/>
          </p:cNvSpPr>
          <p:nvPr>
            <p:ph type="pic" idx="1"/>
          </p:nvPr>
        </p:nvSpPr>
        <p:spPr>
          <a:xfrm>
            <a:off x="15" y="0"/>
            <a:ext cx="12191985" cy="4578350"/>
          </a:xfrm>
          <a:solidFill>
            <a:schemeClr val="bg1"/>
          </a:solidFill>
        </p:spPr>
        <p:txBody>
          <a:bodyPr lIns="457200" tIns="457200" rtlCol="0" anchor="t">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noProof="0"/>
              <a:t>Fare clic sull'icona per inserire un'immagine</a:t>
            </a:r>
            <a:endParaRPr lang="it-IT" noProof="0" dirty="0"/>
          </a:p>
        </p:txBody>
      </p:sp>
      <p:sp>
        <p:nvSpPr>
          <p:cNvPr id="2" name="Titolo 1"/>
          <p:cNvSpPr>
            <a:spLocks noGrp="1"/>
          </p:cNvSpPr>
          <p:nvPr>
            <p:ph type="title"/>
          </p:nvPr>
        </p:nvSpPr>
        <p:spPr>
          <a:xfrm>
            <a:off x="1097279" y="4799362"/>
            <a:ext cx="10113645" cy="743682"/>
          </a:xfrm>
        </p:spPr>
        <p:txBody>
          <a:bodyPr tIns="0" bIns="0" rtlCol="0" anchor="b">
            <a:noAutofit/>
          </a:bodyPr>
          <a:lstStyle>
            <a:lvl1pPr algn="ctr">
              <a:defRPr sz="4400" b="1">
                <a:solidFill>
                  <a:srgbClr val="FFFFFF"/>
                </a:solidFill>
              </a:defRPr>
            </a:lvl1pPr>
          </a:lstStyle>
          <a:p>
            <a:pPr rtl="0"/>
            <a:r>
              <a:rPr lang="it-IT" noProof="0"/>
              <a:t>Fare clic per modificare lo stile del titolo dello schema</a:t>
            </a:r>
            <a:endParaRPr lang="it-IT" noProof="0" dirty="0"/>
          </a:p>
        </p:txBody>
      </p:sp>
      <p:sp>
        <p:nvSpPr>
          <p:cNvPr id="4" name="Segnaposto testo 3"/>
          <p:cNvSpPr>
            <a:spLocks noGrp="1"/>
          </p:cNvSpPr>
          <p:nvPr>
            <p:ph type="body" sz="half" idx="2"/>
          </p:nvPr>
        </p:nvSpPr>
        <p:spPr>
          <a:xfrm>
            <a:off x="1097279" y="5715000"/>
            <a:ext cx="10113264" cy="609600"/>
          </a:xfrm>
        </p:spPr>
        <p:txBody>
          <a:bodyPr lIns="91440" tIns="0" rIns="91440" bIns="0" rtlCol="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noProof="0"/>
              <a:t>Fare clic per modificare gli stili del testo dello schema</a:t>
            </a:r>
          </a:p>
        </p:txBody>
      </p:sp>
      <p:sp>
        <p:nvSpPr>
          <p:cNvPr id="5" name="Segnaposto data 4"/>
          <p:cNvSpPr>
            <a:spLocks noGrp="1"/>
          </p:cNvSpPr>
          <p:nvPr>
            <p:ph type="dt" sz="half" idx="10"/>
          </p:nvPr>
        </p:nvSpPr>
        <p:spPr/>
        <p:txBody>
          <a:bodyPr rtlCol="0"/>
          <a:lstStyle>
            <a:lvl1pPr>
              <a:defRPr>
                <a:solidFill>
                  <a:schemeClr val="bg1"/>
                </a:solidFill>
              </a:defRPr>
            </a:lvl1pPr>
          </a:lstStyle>
          <a:p>
            <a:pPr rtl="0"/>
            <a:fld id="{5A04164A-D1F3-464B-BA5A-A4C4D8F35ADB}" type="datetime1">
              <a:rPr lang="it-IT" noProof="0" smtClean="0"/>
              <a:t>10/12/2025</a:t>
            </a:fld>
            <a:endParaRPr lang="it-IT" noProof="0" dirty="0"/>
          </a:p>
        </p:txBody>
      </p:sp>
      <p:sp>
        <p:nvSpPr>
          <p:cNvPr id="6" name="Segnaposto piè di pagina 5"/>
          <p:cNvSpPr>
            <a:spLocks noGrp="1"/>
          </p:cNvSpPr>
          <p:nvPr>
            <p:ph type="ftr" sz="quarter" idx="11"/>
          </p:nvPr>
        </p:nvSpPr>
        <p:spPr>
          <a:xfrm>
            <a:off x="1097279" y="6446838"/>
            <a:ext cx="6818262" cy="365125"/>
          </a:xfrm>
        </p:spPr>
        <p:txBody>
          <a:bodyPr rtlCol="0"/>
          <a:lstStyle>
            <a:lvl1pPr>
              <a:defRPr>
                <a:solidFill>
                  <a:schemeClr val="bg1"/>
                </a:solidFill>
              </a:defRPr>
            </a:lvl1pPr>
          </a:lstStyle>
          <a:p>
            <a:pPr rtl="0"/>
            <a:r>
              <a:rPr lang="it-IT" noProof="0" dirty="0"/>
              <a:t>Piè di pagina</a:t>
            </a:r>
          </a:p>
        </p:txBody>
      </p:sp>
      <p:sp>
        <p:nvSpPr>
          <p:cNvPr id="7" name="Segnaposto numero diapositiva 6"/>
          <p:cNvSpPr>
            <a:spLocks noGrp="1"/>
          </p:cNvSpPr>
          <p:nvPr>
            <p:ph type="sldNum" sz="quarter" idx="12"/>
          </p:nvPr>
        </p:nvSpPr>
        <p:spPr/>
        <p:txBody>
          <a:bodyPr rtlCol="0"/>
          <a:lstStyle>
            <a:lvl1pPr>
              <a:defRPr>
                <a:solidFill>
                  <a:schemeClr val="bg1"/>
                </a:solidFill>
              </a:defRPr>
            </a:lvl1pPr>
          </a:lstStyle>
          <a:p>
            <a:pPr rtl="0"/>
            <a:fld id="{3A98EE3D-8CD1-4C3F-BD1C-C98C9596463C}" type="slidenum">
              <a:rPr lang="it-IT" noProof="0" smtClean="0"/>
              <a:pPr/>
              <a:t>‹N›</a:t>
            </a:fld>
            <a:endParaRPr lang="it-IT" noProof="0" dirty="0"/>
          </a:p>
        </p:txBody>
      </p:sp>
      <p:sp>
        <p:nvSpPr>
          <p:cNvPr id="9" name="Rettangolo 8">
            <a:extLst>
              <a:ext uri="{FF2B5EF4-FFF2-40B4-BE49-F238E27FC236}">
                <a16:creationId xmlns:a16="http://schemas.microsoft.com/office/drawing/2014/main" id="{B4A4DE4A-F8EF-47D5-8C37-A9021C2BB6A3}"/>
              </a:ext>
            </a:extLst>
          </p:cNvPr>
          <p:cNvSpPr/>
          <p:nvPr userDrawn="1"/>
        </p:nvSpPr>
        <p:spPr>
          <a:xfrm>
            <a:off x="3536950" y="4535901"/>
            <a:ext cx="5118100" cy="1256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5986956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3" name="Segnaposto testo verticale 2"/>
          <p:cNvSpPr>
            <a:spLocks noGrp="1"/>
          </p:cNvSpPr>
          <p:nvPr>
            <p:ph type="body" orient="vert" idx="1"/>
          </p:nvPr>
        </p:nvSpPr>
        <p:spPr/>
        <p:txBody>
          <a:bodyPr vert="eaVert" lIns="45720" tIns="0" rIns="45720" bIns="0"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a16="http://schemas.microsoft.com/office/drawing/2014/main" id="{7D5506EE-1026-4F35-9ACC-BD05BE0F9B36}"/>
              </a:ext>
            </a:extLst>
          </p:cNvPr>
          <p:cNvSpPr>
            <a:spLocks noGrp="1"/>
          </p:cNvSpPr>
          <p:nvPr>
            <p:ph type="dt" sz="half" idx="10"/>
          </p:nvPr>
        </p:nvSpPr>
        <p:spPr/>
        <p:txBody>
          <a:bodyPr rtlCol="0"/>
          <a:lstStyle/>
          <a:p>
            <a:pPr rtl="0"/>
            <a:fld id="{29D1554E-7EF2-44AC-BA44-70A2B54D9DB9}" type="datetime1">
              <a:rPr lang="it-IT" noProof="0" smtClean="0"/>
              <a:t>10/12/2025</a:t>
            </a:fld>
            <a:endParaRPr lang="it-IT" noProof="0" dirty="0"/>
          </a:p>
        </p:txBody>
      </p:sp>
      <p:sp>
        <p:nvSpPr>
          <p:cNvPr id="8" name="Segnaposto piè di pagina 7">
            <a:extLst>
              <a:ext uri="{FF2B5EF4-FFF2-40B4-BE49-F238E27FC236}">
                <a16:creationId xmlns:a16="http://schemas.microsoft.com/office/drawing/2014/main" id="{B7696E5F-8D95-4450-AE52-5438E6EDE2BF}"/>
              </a:ext>
            </a:extLst>
          </p:cNvPr>
          <p:cNvSpPr>
            <a:spLocks noGrp="1"/>
          </p:cNvSpPr>
          <p:nvPr>
            <p:ph type="ftr" sz="quarter" idx="11"/>
          </p:nvPr>
        </p:nvSpPr>
        <p:spPr/>
        <p:txBody>
          <a:bodyPr rtlCol="0"/>
          <a:lstStyle/>
          <a:p>
            <a:pPr rtl="0"/>
            <a:r>
              <a:rPr lang="it-IT" noProof="0" dirty="0"/>
              <a:t>Piè di pagina</a:t>
            </a:r>
          </a:p>
        </p:txBody>
      </p:sp>
      <p:sp>
        <p:nvSpPr>
          <p:cNvPr id="9" name="Segnaposto numero diapositiva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556040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Diapositiva titolo">
    <p:spTree>
      <p:nvGrpSpPr>
        <p:cNvPr id="1" name=""/>
        <p:cNvGrpSpPr/>
        <p:nvPr/>
      </p:nvGrpSpPr>
      <p:grpSpPr>
        <a:xfrm>
          <a:off x="0" y="0"/>
          <a:ext cx="0" cy="0"/>
          <a:chOff x="0" y="0"/>
          <a:chExt cx="0" cy="0"/>
        </a:xfrm>
      </p:grpSpPr>
      <p:sp>
        <p:nvSpPr>
          <p:cNvPr id="13" name="Parallelogramma 14">
            <a:extLst>
              <a:ext uri="{FF2B5EF4-FFF2-40B4-BE49-F238E27FC236}">
                <a16:creationId xmlns:a16="http://schemas.microsoft.com/office/drawing/2014/main" id="{F5AA8A10-E19C-430B-9D5D-8D12F92BFEC5}"/>
              </a:ext>
            </a:extLst>
          </p:cNvPr>
          <p:cNvSpPr/>
          <p:nvPr userDrawn="1"/>
        </p:nvSpPr>
        <p:spPr>
          <a:xfrm>
            <a:off x="7972121"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12" name="Rettangolo 11">
            <a:extLst>
              <a:ext uri="{FF2B5EF4-FFF2-40B4-BE49-F238E27FC236}">
                <a16:creationId xmlns:a16="http://schemas.microsoft.com/office/drawing/2014/main" id="{A7C93D4F-3003-4D58-9AFB-356A0F800F42}"/>
              </a:ext>
            </a:extLst>
          </p:cNvPr>
          <p:cNvSpPr/>
          <p:nvPr userDrawn="1"/>
        </p:nvSpPr>
        <p:spPr>
          <a:xfrm>
            <a:off x="5085880" y="0"/>
            <a:ext cx="153926" cy="6858000"/>
          </a:xfrm>
          <a:prstGeom prst="rect">
            <a:avLst/>
          </a:prstGeom>
          <a:solidFill>
            <a:srgbClr val="8DE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4" name="Segnaposto data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C3F388D4-15DF-446A-91AA-72876CD48301}" type="datetime1">
              <a:rPr lang="it-IT" noProof="0" smtClean="0"/>
              <a:t>10/12/2025</a:t>
            </a:fld>
            <a:endParaRPr lang="it-IT" noProof="0" dirty="0"/>
          </a:p>
        </p:txBody>
      </p:sp>
      <p:sp>
        <p:nvSpPr>
          <p:cNvPr id="5" name="Segnaposto piè di pagina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r>
              <a:rPr lang="it-IT" noProof="0" dirty="0"/>
              <a:t>Piè di pagina</a:t>
            </a:r>
          </a:p>
        </p:txBody>
      </p:sp>
      <p:sp>
        <p:nvSpPr>
          <p:cNvPr id="6" name="Segnaposto numero diapositiva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
        <p:nvSpPr>
          <p:cNvPr id="2" name="Titolo 1"/>
          <p:cNvSpPr>
            <a:spLocks noGrp="1"/>
          </p:cNvSpPr>
          <p:nvPr>
            <p:ph type="ctrTitle"/>
          </p:nvPr>
        </p:nvSpPr>
        <p:spPr>
          <a:xfrm>
            <a:off x="6629400" y="758952"/>
            <a:ext cx="4526280" cy="3227514"/>
          </a:xfrm>
        </p:spPr>
        <p:txBody>
          <a:bodyPr rtlCol="0" anchor="b">
            <a:normAutofit/>
          </a:bodyPr>
          <a:lstStyle>
            <a:lvl1pPr algn="l">
              <a:lnSpc>
                <a:spcPct val="90000"/>
              </a:lnSpc>
              <a:defRPr sz="6000" b="1" spc="-50" baseline="0">
                <a:solidFill>
                  <a:srgbClr val="3F7985"/>
                </a:solidFill>
                <a:latin typeface="+mn-lt"/>
              </a:defRPr>
            </a:lvl1pPr>
          </a:lstStyle>
          <a:p>
            <a:pPr rtl="0"/>
            <a:r>
              <a:rPr lang="it-IT" noProof="0" dirty="0"/>
              <a:t>Fare clic per modificare lo stile del titolo dello schema</a:t>
            </a:r>
          </a:p>
        </p:txBody>
      </p:sp>
      <p:sp>
        <p:nvSpPr>
          <p:cNvPr id="3" name="Sottotitolo 2"/>
          <p:cNvSpPr>
            <a:spLocks noGrp="1"/>
          </p:cNvSpPr>
          <p:nvPr>
            <p:ph type="subTitle" idx="1"/>
          </p:nvPr>
        </p:nvSpPr>
        <p:spPr>
          <a:xfrm>
            <a:off x="6632171" y="4508500"/>
            <a:ext cx="4526280" cy="1279652"/>
          </a:xfrm>
        </p:spPr>
        <p:txBody>
          <a:bodyPr lIns="91440" rIns="91440" rtlCol="0">
            <a:normAutofit/>
          </a:bodyPr>
          <a:lstStyle>
            <a:lvl1pPr marL="0" indent="0" algn="l">
              <a:buNone/>
              <a:defRPr sz="2400" cap="all" spc="200" baseline="0">
                <a:solidFill>
                  <a:schemeClr val="tx1">
                    <a:lumMod val="75000"/>
                    <a:lumOff val="25000"/>
                  </a:schemeClr>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it-IT" noProof="0"/>
              <a:t>Fare clic per modificare lo stile del sottotitolo dello schema</a:t>
            </a:r>
            <a:endParaRPr lang="it-IT" noProof="0" dirty="0"/>
          </a:p>
        </p:txBody>
      </p:sp>
      <p:sp>
        <p:nvSpPr>
          <p:cNvPr id="11" name="Rettangolo 10">
            <a:extLst>
              <a:ext uri="{FF2B5EF4-FFF2-40B4-BE49-F238E27FC236}">
                <a16:creationId xmlns:a16="http://schemas.microsoft.com/office/drawing/2014/main" id="{6D3E1BBA-670B-4CAE-B839-50ADB23DDBC6}"/>
              </a:ext>
            </a:extLst>
          </p:cNvPr>
          <p:cNvSpPr/>
          <p:nvPr userDrawn="1"/>
        </p:nvSpPr>
        <p:spPr>
          <a:xfrm>
            <a:off x="4984836" y="3841"/>
            <a:ext cx="153926" cy="6858000"/>
          </a:xfrm>
          <a:prstGeom prst="rect">
            <a:avLst/>
          </a:prstGeom>
          <a:solidFill>
            <a:srgbClr val="CA6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pic>
        <p:nvPicPr>
          <p:cNvPr id="9" name="Immagine 8">
            <a:extLst>
              <a:ext uri="{FF2B5EF4-FFF2-40B4-BE49-F238E27FC236}">
                <a16:creationId xmlns:a16="http://schemas.microsoft.com/office/drawing/2014/main" id="{C0DD31D0-959F-1FA6-5390-0BB8E43776D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84180"/>
            <a:ext cx="4984836" cy="7050688"/>
          </a:xfrm>
          <a:prstGeom prst="rect">
            <a:avLst/>
          </a:prstGeom>
        </p:spPr>
      </p:pic>
    </p:spTree>
    <p:extLst>
      <p:ext uri="{BB962C8B-B14F-4D97-AF65-F5344CB8AC3E}">
        <p14:creationId xmlns:p14="http://schemas.microsoft.com/office/powerpoint/2010/main" val="663938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1346200"/>
            <a:ext cx="2448033" cy="4530725"/>
          </a:xfrm>
        </p:spPr>
        <p:txBody>
          <a:bodyPr vert="eaVert" rtlCol="0"/>
          <a:lstStyle/>
          <a:p>
            <a:pPr rtl="0"/>
            <a:r>
              <a:rPr lang="it-IT" noProof="0"/>
              <a:t>Fare clic per modificare lo stile del titolo dello schema</a:t>
            </a:r>
            <a:endParaRPr lang="it-IT" noProof="0" dirty="0"/>
          </a:p>
        </p:txBody>
      </p:sp>
      <p:sp>
        <p:nvSpPr>
          <p:cNvPr id="3" name="Segnaposto testo verticale 2"/>
          <p:cNvSpPr>
            <a:spLocks noGrp="1"/>
          </p:cNvSpPr>
          <p:nvPr>
            <p:ph type="body" orient="vert" idx="1"/>
          </p:nvPr>
        </p:nvSpPr>
        <p:spPr>
          <a:xfrm>
            <a:off x="1092200" y="1346200"/>
            <a:ext cx="7480300" cy="4530723"/>
          </a:xfrm>
        </p:spPr>
        <p:txBody>
          <a:bodyPr vert="eaVert" lIns="45720" tIns="0" rIns="45720" bIns="0"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a16="http://schemas.microsoft.com/office/drawing/2014/main" id="{AF33D6B0-F070-45C4-A472-19F432BE3932}"/>
              </a:ext>
            </a:extLst>
          </p:cNvPr>
          <p:cNvSpPr>
            <a:spLocks noGrp="1"/>
          </p:cNvSpPr>
          <p:nvPr>
            <p:ph type="dt" sz="half" idx="10"/>
          </p:nvPr>
        </p:nvSpPr>
        <p:spPr/>
        <p:txBody>
          <a:bodyPr rtlCol="0"/>
          <a:lstStyle/>
          <a:p>
            <a:pPr rtl="0"/>
            <a:fld id="{1C82CFE1-3316-4B70-89C0-454FCB2AAF53}" type="datetime1">
              <a:rPr lang="it-IT" noProof="0" smtClean="0"/>
              <a:t>10/12/2025</a:t>
            </a:fld>
            <a:endParaRPr lang="it-IT" noProof="0" dirty="0"/>
          </a:p>
        </p:txBody>
      </p:sp>
      <p:sp>
        <p:nvSpPr>
          <p:cNvPr id="8" name="Segnaposto piè di pagina 7">
            <a:extLst>
              <a:ext uri="{FF2B5EF4-FFF2-40B4-BE49-F238E27FC236}">
                <a16:creationId xmlns:a16="http://schemas.microsoft.com/office/drawing/2014/main" id="{9975399F-DAB2-410D-967F-ED17E6F796E7}"/>
              </a:ext>
            </a:extLst>
          </p:cNvPr>
          <p:cNvSpPr>
            <a:spLocks noGrp="1"/>
          </p:cNvSpPr>
          <p:nvPr>
            <p:ph type="ftr" sz="quarter" idx="11"/>
          </p:nvPr>
        </p:nvSpPr>
        <p:spPr/>
        <p:txBody>
          <a:bodyPr rtlCol="0"/>
          <a:lstStyle/>
          <a:p>
            <a:pPr rtl="0"/>
            <a:r>
              <a:rPr lang="it-IT" noProof="0" dirty="0"/>
              <a:t>Piè di pagina</a:t>
            </a:r>
          </a:p>
        </p:txBody>
      </p:sp>
      <p:sp>
        <p:nvSpPr>
          <p:cNvPr id="10" name="Segnaposto numero diapositiva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
        <p:nvSpPr>
          <p:cNvPr id="14" name="Rettangolo 13">
            <a:extLst>
              <a:ext uri="{FF2B5EF4-FFF2-40B4-BE49-F238E27FC236}">
                <a16:creationId xmlns:a16="http://schemas.microsoft.com/office/drawing/2014/main" id="{6B443CC6-CDCA-4595-ADAE-DCB961FF1A8E}"/>
              </a:ext>
            </a:extLst>
          </p:cNvPr>
          <p:cNvSpPr/>
          <p:nvPr userDrawn="1"/>
        </p:nvSpPr>
        <p:spPr>
          <a:xfrm rot="16200000">
            <a:off x="8871481" y="-146580"/>
            <a:ext cx="1036320" cy="1329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2940687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74542C42-F0C8-417A-980A-09B6C1CD6C24}" type="datetime1">
              <a:rPr lang="it-IT" noProof="0" smtClean="0"/>
              <a:t>10/12/2025</a:t>
            </a:fld>
            <a:endParaRPr lang="it-IT" noProof="0" dirty="0"/>
          </a:p>
        </p:txBody>
      </p:sp>
      <p:sp>
        <p:nvSpPr>
          <p:cNvPr id="8" name="Segnaposto piè di pagina 7">
            <a:extLst>
              <a:ext uri="{FF2B5EF4-FFF2-40B4-BE49-F238E27FC236}">
                <a16:creationId xmlns:a16="http://schemas.microsoft.com/office/drawing/2014/main" id="{062CA021-2578-47CB-822C-BDDFF7223B28}"/>
              </a:ext>
            </a:extLst>
          </p:cNvPr>
          <p:cNvSpPr>
            <a:spLocks noGrp="1"/>
          </p:cNvSpPr>
          <p:nvPr>
            <p:ph type="ftr" sz="quarter" idx="11"/>
          </p:nvPr>
        </p:nvSpPr>
        <p:spPr/>
        <p:txBody>
          <a:bodyPr rtlCol="0"/>
          <a:lstStyle/>
          <a:p>
            <a:pPr rtl="0"/>
            <a:r>
              <a:rPr lang="it-IT" noProof="0" dirty="0"/>
              <a:t>Piè di pagina</a:t>
            </a:r>
          </a:p>
        </p:txBody>
      </p:sp>
      <p:sp>
        <p:nvSpPr>
          <p:cNvPr id="9" name="Segnaposto numero diapositiva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2018278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Intestazione sezione">
    <p:bg>
      <p:bgPr>
        <a:solidFill>
          <a:schemeClr val="bg1"/>
        </a:solidFill>
        <a:effectLst/>
      </p:bgPr>
    </p:bg>
    <p:spTree>
      <p:nvGrpSpPr>
        <p:cNvPr id="1" name=""/>
        <p:cNvGrpSpPr/>
        <p:nvPr/>
      </p:nvGrpSpPr>
      <p:grpSpPr>
        <a:xfrm>
          <a:off x="0" y="0"/>
          <a:ext cx="0" cy="0"/>
          <a:chOff x="0" y="0"/>
          <a:chExt cx="0" cy="0"/>
        </a:xfrm>
      </p:grpSpPr>
      <p:sp>
        <p:nvSpPr>
          <p:cNvPr id="15" name="Parallelogramma 14">
            <a:extLst>
              <a:ext uri="{FF2B5EF4-FFF2-40B4-BE49-F238E27FC236}">
                <a16:creationId xmlns:a16="http://schemas.microsoft.com/office/drawing/2014/main" id="{98B82A56-7790-48EC-983D-AB8F703699B2}"/>
              </a:ext>
            </a:extLst>
          </p:cNvPr>
          <p:cNvSpPr/>
          <p:nvPr userDrawn="1"/>
        </p:nvSpPr>
        <p:spPr>
          <a:xfrm>
            <a:off x="7972121"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7" name="Segnaposto data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lvl1pPr>
              <a:defRPr>
                <a:solidFill>
                  <a:schemeClr val="tx1">
                    <a:lumMod val="75000"/>
                    <a:lumOff val="25000"/>
                  </a:schemeClr>
                </a:solidFill>
              </a:defRPr>
            </a:lvl1pPr>
          </a:lstStyle>
          <a:p>
            <a:pPr rtl="0"/>
            <a:fld id="{01D72669-6745-4AA0-A173-7F6CEB97CF08}" type="datetime1">
              <a:rPr lang="it-IT" noProof="0" smtClean="0"/>
              <a:t>10/12/2025</a:t>
            </a:fld>
            <a:endParaRPr lang="it-IT" noProof="0" dirty="0"/>
          </a:p>
        </p:txBody>
      </p:sp>
      <p:sp>
        <p:nvSpPr>
          <p:cNvPr id="8" name="Segnaposto piè di pagina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lvl1pPr>
              <a:defRPr>
                <a:solidFill>
                  <a:schemeClr val="tx1">
                    <a:lumMod val="75000"/>
                    <a:lumOff val="25000"/>
                  </a:schemeClr>
                </a:solidFill>
              </a:defRPr>
            </a:lvl1pPr>
          </a:lstStyle>
          <a:p>
            <a:pPr rtl="0"/>
            <a:r>
              <a:rPr lang="it-IT" noProof="0" dirty="0"/>
              <a:t>Piè di pagina</a:t>
            </a:r>
          </a:p>
        </p:txBody>
      </p:sp>
      <p:sp>
        <p:nvSpPr>
          <p:cNvPr id="11" name="Segnaposto numero diapositiva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2" name="Segnaposto immagine 9">
            <a:extLst>
              <a:ext uri="{FF2B5EF4-FFF2-40B4-BE49-F238E27FC236}">
                <a16:creationId xmlns:a16="http://schemas.microsoft.com/office/drawing/2014/main" id="{E76B772A-7600-4ECE-B5A2-34827D4C7103}"/>
              </a:ext>
            </a:extLst>
          </p:cNvPr>
          <p:cNvSpPr>
            <a:spLocks noGrp="1"/>
          </p:cNvSpPr>
          <p:nvPr>
            <p:ph type="pic" sz="quarter" idx="13"/>
          </p:nvPr>
        </p:nvSpPr>
        <p:spPr>
          <a:xfrm>
            <a:off x="0" y="0"/>
            <a:ext cx="6311900" cy="6858000"/>
          </a:xfrm>
        </p:spPr>
        <p:txBody>
          <a:bodyPr rtlCol="0"/>
          <a:lstStyle/>
          <a:p>
            <a:pPr rtl="0"/>
            <a:r>
              <a:rPr lang="it-IT" noProof="0"/>
              <a:t>Fare clic sull'icona per inserire un'immagine</a:t>
            </a:r>
            <a:endParaRPr lang="it-IT" noProof="0" dirty="0"/>
          </a:p>
        </p:txBody>
      </p:sp>
      <p:sp>
        <p:nvSpPr>
          <p:cNvPr id="13" name="Rettangolo 12">
            <a:extLst>
              <a:ext uri="{FF2B5EF4-FFF2-40B4-BE49-F238E27FC236}">
                <a16:creationId xmlns:a16="http://schemas.microsoft.com/office/drawing/2014/main" id="{33820398-8D1F-4543-ABA0-7A67C38769B3}"/>
              </a:ext>
            </a:extLst>
          </p:cNvPr>
          <p:cNvSpPr/>
          <p:nvPr userDrawn="1"/>
        </p:nvSpPr>
        <p:spPr>
          <a:xfrm>
            <a:off x="2451099" y="3568700"/>
            <a:ext cx="8721725" cy="2308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rtl="0"/>
            <a:endParaRPr lang="it-IT" sz="1400" noProof="0" dirty="0"/>
          </a:p>
        </p:txBody>
      </p:sp>
      <p:sp>
        <p:nvSpPr>
          <p:cNvPr id="2" name="Titolo 1"/>
          <p:cNvSpPr>
            <a:spLocks noGrp="1"/>
          </p:cNvSpPr>
          <p:nvPr>
            <p:ph type="title"/>
          </p:nvPr>
        </p:nvSpPr>
        <p:spPr>
          <a:xfrm>
            <a:off x="2641599" y="3746500"/>
            <a:ext cx="8331202" cy="1308100"/>
          </a:xfrm>
        </p:spPr>
        <p:txBody>
          <a:bodyPr rtlCol="0" anchor="b" anchorCtr="0">
            <a:noAutofit/>
          </a:bodyPr>
          <a:lstStyle>
            <a:lvl1pPr>
              <a:lnSpc>
                <a:spcPct val="90000"/>
              </a:lnSpc>
              <a:defRPr sz="4800" b="1">
                <a:solidFill>
                  <a:schemeClr val="bg1"/>
                </a:solidFill>
                <a:latin typeface="+mn-lt"/>
              </a:defRPr>
            </a:lvl1pPr>
          </a:lstStyle>
          <a:p>
            <a:pPr rtl="0"/>
            <a:r>
              <a:rPr lang="it-IT" noProof="0"/>
              <a:t>Fare clic per modificare lo stile del titolo dello schema</a:t>
            </a:r>
            <a:endParaRPr lang="it-IT" noProof="0" dirty="0"/>
          </a:p>
        </p:txBody>
      </p:sp>
      <p:sp>
        <p:nvSpPr>
          <p:cNvPr id="3" name="Segnaposto testo 2"/>
          <p:cNvSpPr>
            <a:spLocks noGrp="1"/>
          </p:cNvSpPr>
          <p:nvPr>
            <p:ph type="body" idx="1"/>
          </p:nvPr>
        </p:nvSpPr>
        <p:spPr>
          <a:xfrm>
            <a:off x="2641600" y="5219700"/>
            <a:ext cx="8331201" cy="586740"/>
          </a:xfrm>
        </p:spPr>
        <p:txBody>
          <a:bodyPr lIns="91440" rIns="91440" rtlCol="0" anchor="t" anchorCtr="0">
            <a:normAutofit/>
          </a:bodyPr>
          <a:lstStyle>
            <a:lvl1pPr marL="0" indent="0">
              <a:buNone/>
              <a:defRPr sz="2400" cap="all" spc="20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noProof="0"/>
              <a:t>Fare clic per modificare gli stili del testo dello schema</a:t>
            </a:r>
          </a:p>
        </p:txBody>
      </p:sp>
      <p:sp>
        <p:nvSpPr>
          <p:cNvPr id="14" name="Rettangolo 13">
            <a:extLst>
              <a:ext uri="{FF2B5EF4-FFF2-40B4-BE49-F238E27FC236}">
                <a16:creationId xmlns:a16="http://schemas.microsoft.com/office/drawing/2014/main" id="{45757C57-BBBA-44C6-9A4D-12F5D1E400AA}"/>
              </a:ext>
            </a:extLst>
          </p:cNvPr>
          <p:cNvSpPr/>
          <p:nvPr userDrawn="1"/>
        </p:nvSpPr>
        <p:spPr>
          <a:xfrm>
            <a:off x="3752850" y="3469101"/>
            <a:ext cx="511810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2596984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Intestazione della sezione">
    <p:bg>
      <p:bgPr>
        <a:solidFill>
          <a:schemeClr val="bg1"/>
        </a:solidFill>
        <a:effectLst/>
      </p:bgPr>
    </p:bg>
    <p:spTree>
      <p:nvGrpSpPr>
        <p:cNvPr id="1" name=""/>
        <p:cNvGrpSpPr/>
        <p:nvPr/>
      </p:nvGrpSpPr>
      <p:grpSpPr>
        <a:xfrm>
          <a:off x="0" y="0"/>
          <a:ext cx="0" cy="0"/>
          <a:chOff x="0" y="0"/>
          <a:chExt cx="0" cy="0"/>
        </a:xfrm>
      </p:grpSpPr>
      <p:sp>
        <p:nvSpPr>
          <p:cNvPr id="7" name="Segnaposto data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lvl1pPr>
              <a:defRPr>
                <a:solidFill>
                  <a:schemeClr val="tx1">
                    <a:lumMod val="75000"/>
                    <a:lumOff val="25000"/>
                  </a:schemeClr>
                </a:solidFill>
              </a:defRPr>
            </a:lvl1pPr>
          </a:lstStyle>
          <a:p>
            <a:pPr rtl="0"/>
            <a:fld id="{081A99FD-A18D-4AC6-92B0-69E29E35743B}" type="datetime1">
              <a:rPr lang="it-IT" noProof="0" smtClean="0"/>
              <a:t>10/12/2025</a:t>
            </a:fld>
            <a:endParaRPr lang="it-IT" noProof="0" dirty="0"/>
          </a:p>
        </p:txBody>
      </p:sp>
      <p:sp>
        <p:nvSpPr>
          <p:cNvPr id="8" name="Segnaposto piè di pagina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lvl1pPr>
              <a:defRPr>
                <a:solidFill>
                  <a:schemeClr val="tx1">
                    <a:lumMod val="75000"/>
                    <a:lumOff val="25000"/>
                  </a:schemeClr>
                </a:solidFill>
              </a:defRPr>
            </a:lvl1pPr>
          </a:lstStyle>
          <a:p>
            <a:pPr rtl="0"/>
            <a:r>
              <a:rPr lang="it-IT" noProof="0" dirty="0"/>
              <a:t>Piè di pagina</a:t>
            </a:r>
          </a:p>
        </p:txBody>
      </p:sp>
      <p:sp>
        <p:nvSpPr>
          <p:cNvPr id="11" name="Segnaposto numero diapositiva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2" name="Segnaposto immagine 9">
            <a:extLst>
              <a:ext uri="{FF2B5EF4-FFF2-40B4-BE49-F238E27FC236}">
                <a16:creationId xmlns:a16="http://schemas.microsoft.com/office/drawing/2014/main" id="{E76B772A-7600-4ECE-B5A2-34827D4C7103}"/>
              </a:ext>
            </a:extLst>
          </p:cNvPr>
          <p:cNvSpPr>
            <a:spLocks noGrp="1"/>
          </p:cNvSpPr>
          <p:nvPr>
            <p:ph type="pic" sz="quarter" idx="13"/>
          </p:nvPr>
        </p:nvSpPr>
        <p:spPr>
          <a:xfrm>
            <a:off x="0" y="0"/>
            <a:ext cx="12192000" cy="6858000"/>
          </a:xfrm>
        </p:spPr>
        <p:txBody>
          <a:bodyPr rtlCol="0"/>
          <a:lstStyle/>
          <a:p>
            <a:pPr rtl="0"/>
            <a:r>
              <a:rPr lang="it-IT" noProof="0"/>
              <a:t>Fare clic sull'icona per inserire un'immagine</a:t>
            </a:r>
            <a:endParaRPr lang="it-IT" noProof="0" dirty="0"/>
          </a:p>
        </p:txBody>
      </p:sp>
      <p:sp>
        <p:nvSpPr>
          <p:cNvPr id="13" name="Rettangolo 12">
            <a:extLst>
              <a:ext uri="{FF2B5EF4-FFF2-40B4-BE49-F238E27FC236}">
                <a16:creationId xmlns:a16="http://schemas.microsoft.com/office/drawing/2014/main" id="{33820398-8D1F-4543-ABA0-7A67C38769B3}"/>
              </a:ext>
            </a:extLst>
          </p:cNvPr>
          <p:cNvSpPr/>
          <p:nvPr userDrawn="1"/>
        </p:nvSpPr>
        <p:spPr>
          <a:xfrm>
            <a:off x="1735138" y="3568700"/>
            <a:ext cx="8721725" cy="2308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rtl="0"/>
            <a:endParaRPr lang="it-IT" sz="1400" noProof="0" dirty="0"/>
          </a:p>
        </p:txBody>
      </p:sp>
      <p:sp>
        <p:nvSpPr>
          <p:cNvPr id="2" name="Titolo 1"/>
          <p:cNvSpPr>
            <a:spLocks noGrp="1"/>
          </p:cNvSpPr>
          <p:nvPr>
            <p:ph type="title"/>
          </p:nvPr>
        </p:nvSpPr>
        <p:spPr>
          <a:xfrm>
            <a:off x="1930399" y="3746500"/>
            <a:ext cx="8331202" cy="1308100"/>
          </a:xfrm>
        </p:spPr>
        <p:txBody>
          <a:bodyPr rtlCol="0" anchor="b" anchorCtr="0">
            <a:noAutofit/>
          </a:bodyPr>
          <a:lstStyle>
            <a:lvl1pPr algn="ctr">
              <a:lnSpc>
                <a:spcPct val="90000"/>
              </a:lnSpc>
              <a:defRPr sz="4800" b="1">
                <a:solidFill>
                  <a:schemeClr val="bg1"/>
                </a:solidFill>
                <a:latin typeface="+mn-lt"/>
              </a:defRPr>
            </a:lvl1pPr>
          </a:lstStyle>
          <a:p>
            <a:pPr rtl="0"/>
            <a:r>
              <a:rPr lang="it-IT" noProof="0"/>
              <a:t>Fare clic per modificare lo stile del titolo dello schema</a:t>
            </a:r>
            <a:endParaRPr lang="it-IT" noProof="0" dirty="0"/>
          </a:p>
        </p:txBody>
      </p:sp>
      <p:sp>
        <p:nvSpPr>
          <p:cNvPr id="3" name="Segnaposto testo 2"/>
          <p:cNvSpPr>
            <a:spLocks noGrp="1"/>
          </p:cNvSpPr>
          <p:nvPr>
            <p:ph type="body" idx="1"/>
          </p:nvPr>
        </p:nvSpPr>
        <p:spPr>
          <a:xfrm>
            <a:off x="1930400" y="5219700"/>
            <a:ext cx="8331201" cy="586740"/>
          </a:xfrm>
        </p:spPr>
        <p:txBody>
          <a:bodyPr lIns="91440" rIns="91440" rtlCol="0" anchor="t" anchorCtr="0">
            <a:normAutofit/>
          </a:bodyPr>
          <a:lstStyle>
            <a:lvl1pPr marL="0" indent="0" algn="ctr">
              <a:buNone/>
              <a:defRPr sz="2400" cap="all" spc="20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noProof="0"/>
              <a:t>Fare clic per modificare gli stili del testo dello schema</a:t>
            </a:r>
          </a:p>
        </p:txBody>
      </p:sp>
      <p:sp>
        <p:nvSpPr>
          <p:cNvPr id="14" name="Rettangolo 13">
            <a:extLst>
              <a:ext uri="{FF2B5EF4-FFF2-40B4-BE49-F238E27FC236}">
                <a16:creationId xmlns:a16="http://schemas.microsoft.com/office/drawing/2014/main" id="{45757C57-BBBA-44C6-9A4D-12F5D1E400AA}"/>
              </a:ext>
            </a:extLst>
          </p:cNvPr>
          <p:cNvSpPr/>
          <p:nvPr userDrawn="1"/>
        </p:nvSpPr>
        <p:spPr>
          <a:xfrm>
            <a:off x="3536950" y="3469101"/>
            <a:ext cx="511810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3766489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olo 7"/>
          <p:cNvSpPr>
            <a:spLocks noGrp="1"/>
          </p:cNvSpPr>
          <p:nvPr>
            <p:ph type="title"/>
          </p:nvPr>
        </p:nvSpPr>
        <p:spPr>
          <a:xfrm>
            <a:off x="1097280" y="286603"/>
            <a:ext cx="10058400" cy="1450757"/>
          </a:xfrm>
        </p:spPr>
        <p:txBody>
          <a:bodyPr rtlCol="0"/>
          <a:lstStyle/>
          <a:p>
            <a:pPr rtl="0"/>
            <a:r>
              <a:rPr lang="it-IT" noProof="0"/>
              <a:t>Fare clic per modificare lo stile del titolo dello schema</a:t>
            </a:r>
            <a:endParaRPr lang="it-IT" noProof="0" dirty="0"/>
          </a:p>
        </p:txBody>
      </p:sp>
      <p:sp>
        <p:nvSpPr>
          <p:cNvPr id="3" name="Segnaposto contenuto 2"/>
          <p:cNvSpPr>
            <a:spLocks noGrp="1"/>
          </p:cNvSpPr>
          <p:nvPr>
            <p:ph sz="half" idx="1"/>
          </p:nvPr>
        </p:nvSpPr>
        <p:spPr>
          <a:xfrm>
            <a:off x="1097280" y="2120900"/>
            <a:ext cx="4639736" cy="3748193"/>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4" name="Segnaposto contenuto 3"/>
          <p:cNvSpPr>
            <a:spLocks noGrp="1"/>
          </p:cNvSpPr>
          <p:nvPr>
            <p:ph sz="half" idx="2"/>
          </p:nvPr>
        </p:nvSpPr>
        <p:spPr>
          <a:xfrm>
            <a:off x="6515944" y="2120900"/>
            <a:ext cx="4639736" cy="3748194"/>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2" name="Segnaposto data 1">
            <a:extLst>
              <a:ext uri="{FF2B5EF4-FFF2-40B4-BE49-F238E27FC236}">
                <a16:creationId xmlns:a16="http://schemas.microsoft.com/office/drawing/2014/main" id="{5782D47D-B0DC-4C40-BCC6-BBBA32584A38}"/>
              </a:ext>
            </a:extLst>
          </p:cNvPr>
          <p:cNvSpPr>
            <a:spLocks noGrp="1"/>
          </p:cNvSpPr>
          <p:nvPr>
            <p:ph type="dt" sz="half" idx="10"/>
          </p:nvPr>
        </p:nvSpPr>
        <p:spPr/>
        <p:txBody>
          <a:bodyPr rtlCol="0"/>
          <a:lstStyle/>
          <a:p>
            <a:pPr rtl="0"/>
            <a:fld id="{43B79944-34CF-4A72-AC1B-909189585767}" type="datetime1">
              <a:rPr lang="it-IT" noProof="0" smtClean="0"/>
              <a:t>10/12/2025</a:t>
            </a:fld>
            <a:endParaRPr lang="it-IT" noProof="0" dirty="0"/>
          </a:p>
        </p:txBody>
      </p:sp>
      <p:sp>
        <p:nvSpPr>
          <p:cNvPr id="9" name="Segnaposto piè di pagina 8">
            <a:extLst>
              <a:ext uri="{FF2B5EF4-FFF2-40B4-BE49-F238E27FC236}">
                <a16:creationId xmlns:a16="http://schemas.microsoft.com/office/drawing/2014/main" id="{4690D34E-7EBD-44B2-83CA-4C126A18D7EF}"/>
              </a:ext>
            </a:extLst>
          </p:cNvPr>
          <p:cNvSpPr>
            <a:spLocks noGrp="1"/>
          </p:cNvSpPr>
          <p:nvPr>
            <p:ph type="ftr" sz="quarter" idx="11"/>
          </p:nvPr>
        </p:nvSpPr>
        <p:spPr/>
        <p:txBody>
          <a:bodyPr rtlCol="0"/>
          <a:lstStyle/>
          <a:p>
            <a:pPr rtl="0"/>
            <a:r>
              <a:rPr lang="it-IT" noProof="0" dirty="0"/>
              <a:t>Piè di pagina</a:t>
            </a:r>
          </a:p>
        </p:txBody>
      </p:sp>
      <p:sp>
        <p:nvSpPr>
          <p:cNvPr id="10" name="Segnaposto numero diapositiva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3387972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olo 9"/>
          <p:cNvSpPr>
            <a:spLocks noGrp="1"/>
          </p:cNvSpPr>
          <p:nvPr>
            <p:ph type="title"/>
          </p:nvPr>
        </p:nvSpPr>
        <p:spPr>
          <a:xfrm>
            <a:off x="1097280" y="286603"/>
            <a:ext cx="10058400" cy="1450757"/>
          </a:xfrm>
        </p:spPr>
        <p:txBody>
          <a:bodyPr rtlCol="0"/>
          <a:lstStyle/>
          <a:p>
            <a:pPr rtl="0"/>
            <a:r>
              <a:rPr lang="it-IT" noProof="0"/>
              <a:t>Fare clic per modificare lo stile del titolo dello schema</a:t>
            </a:r>
            <a:endParaRPr lang="it-IT" noProof="0" dirty="0"/>
          </a:p>
        </p:txBody>
      </p:sp>
      <p:sp>
        <p:nvSpPr>
          <p:cNvPr id="3" name="Segnaposto testo 2"/>
          <p:cNvSpPr>
            <a:spLocks noGrp="1"/>
          </p:cNvSpPr>
          <p:nvPr>
            <p:ph type="body" idx="1"/>
          </p:nvPr>
        </p:nvSpPr>
        <p:spPr>
          <a:xfrm>
            <a:off x="1097280" y="2057400"/>
            <a:ext cx="4639736" cy="736282"/>
          </a:xfrm>
        </p:spPr>
        <p:txBody>
          <a:bodyPr lIns="91440" rIns="91440" rtlCol="0" anchor="ctr">
            <a:noAutofit/>
          </a:bodyPr>
          <a:lstStyle>
            <a:lvl1pPr marL="0" indent="0" algn="l">
              <a:buNone/>
              <a:defRPr sz="24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Fare clic per modificare gli stili del testo dello schema</a:t>
            </a:r>
          </a:p>
        </p:txBody>
      </p:sp>
      <p:sp>
        <p:nvSpPr>
          <p:cNvPr id="4" name="Segnaposto contenuto 3"/>
          <p:cNvSpPr>
            <a:spLocks noGrp="1"/>
          </p:cNvSpPr>
          <p:nvPr>
            <p:ph sz="half" idx="2"/>
          </p:nvPr>
        </p:nvSpPr>
        <p:spPr>
          <a:xfrm>
            <a:off x="1186731" y="2958274"/>
            <a:ext cx="4639736" cy="2910821"/>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5" name="Segnaposto testo 4"/>
          <p:cNvSpPr>
            <a:spLocks noGrp="1"/>
          </p:cNvSpPr>
          <p:nvPr>
            <p:ph type="body" sz="quarter" idx="3"/>
          </p:nvPr>
        </p:nvSpPr>
        <p:spPr>
          <a:xfrm>
            <a:off x="6515944" y="2057400"/>
            <a:ext cx="4639736" cy="736282"/>
          </a:xfrm>
        </p:spPr>
        <p:txBody>
          <a:bodyPr lIns="91440" rIns="91440" rtlCol="0" anchor="ctr">
            <a:noAutofit/>
          </a:bodyPr>
          <a:lstStyle>
            <a:lvl1pPr marL="0" indent="0">
              <a:buNone/>
              <a:defRPr sz="24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Fare clic per modificare gli stili del testo dello schema</a:t>
            </a:r>
          </a:p>
        </p:txBody>
      </p:sp>
      <p:sp>
        <p:nvSpPr>
          <p:cNvPr id="6" name="Segnaposto contenuto 5"/>
          <p:cNvSpPr>
            <a:spLocks noGrp="1"/>
          </p:cNvSpPr>
          <p:nvPr>
            <p:ph sz="quarter" idx="4"/>
          </p:nvPr>
        </p:nvSpPr>
        <p:spPr>
          <a:xfrm>
            <a:off x="6605395" y="2958273"/>
            <a:ext cx="4639736" cy="2910821"/>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2" name="Segnaposto data 1">
            <a:extLst>
              <a:ext uri="{FF2B5EF4-FFF2-40B4-BE49-F238E27FC236}">
                <a16:creationId xmlns:a16="http://schemas.microsoft.com/office/drawing/2014/main" id="{8AF8A515-AA94-45D1-9223-5C2272618D85}"/>
              </a:ext>
            </a:extLst>
          </p:cNvPr>
          <p:cNvSpPr>
            <a:spLocks noGrp="1"/>
          </p:cNvSpPr>
          <p:nvPr>
            <p:ph type="dt" sz="half" idx="10"/>
          </p:nvPr>
        </p:nvSpPr>
        <p:spPr/>
        <p:txBody>
          <a:bodyPr rtlCol="0"/>
          <a:lstStyle/>
          <a:p>
            <a:pPr rtl="0"/>
            <a:fld id="{AAAF3A87-C769-4508-A602-98056DD906C2}" type="datetime1">
              <a:rPr lang="it-IT" noProof="0" smtClean="0"/>
              <a:t>10/12/2025</a:t>
            </a:fld>
            <a:endParaRPr lang="it-IT" noProof="0" dirty="0"/>
          </a:p>
        </p:txBody>
      </p:sp>
      <p:sp>
        <p:nvSpPr>
          <p:cNvPr id="11" name="Segnaposto piè di pagina 10">
            <a:extLst>
              <a:ext uri="{FF2B5EF4-FFF2-40B4-BE49-F238E27FC236}">
                <a16:creationId xmlns:a16="http://schemas.microsoft.com/office/drawing/2014/main" id="{D052F5BC-98E0-4D60-AD67-9547738B7DD4}"/>
              </a:ext>
            </a:extLst>
          </p:cNvPr>
          <p:cNvSpPr>
            <a:spLocks noGrp="1"/>
          </p:cNvSpPr>
          <p:nvPr>
            <p:ph type="ftr" sz="quarter" idx="11"/>
          </p:nvPr>
        </p:nvSpPr>
        <p:spPr/>
        <p:txBody>
          <a:bodyPr rtlCol="0"/>
          <a:lstStyle/>
          <a:p>
            <a:pPr rtl="0"/>
            <a:r>
              <a:rPr lang="it-IT" noProof="0" dirty="0"/>
              <a:t>Piè di pagina</a:t>
            </a:r>
          </a:p>
        </p:txBody>
      </p:sp>
      <p:sp>
        <p:nvSpPr>
          <p:cNvPr id="12" name="Segnaposto numero diapositiva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21959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6" name="Segnaposto data 5">
            <a:extLst>
              <a:ext uri="{FF2B5EF4-FFF2-40B4-BE49-F238E27FC236}">
                <a16:creationId xmlns:a16="http://schemas.microsoft.com/office/drawing/2014/main" id="{7392073F-158F-44A3-8913-917AFFC1BC20}"/>
              </a:ext>
            </a:extLst>
          </p:cNvPr>
          <p:cNvSpPr>
            <a:spLocks noGrp="1"/>
          </p:cNvSpPr>
          <p:nvPr>
            <p:ph type="dt" sz="half" idx="10"/>
          </p:nvPr>
        </p:nvSpPr>
        <p:spPr/>
        <p:txBody>
          <a:bodyPr rtlCol="0"/>
          <a:lstStyle/>
          <a:p>
            <a:pPr rtl="0"/>
            <a:fld id="{5F1DB439-C8A9-45DF-AFF2-9EFA3E72C152}" type="datetime1">
              <a:rPr lang="it-IT" noProof="0" smtClean="0"/>
              <a:t>10/12/2025</a:t>
            </a:fld>
            <a:endParaRPr lang="it-IT" noProof="0" dirty="0"/>
          </a:p>
        </p:txBody>
      </p:sp>
      <p:sp>
        <p:nvSpPr>
          <p:cNvPr id="7" name="Segnaposto piè di pagina 6">
            <a:extLst>
              <a:ext uri="{FF2B5EF4-FFF2-40B4-BE49-F238E27FC236}">
                <a16:creationId xmlns:a16="http://schemas.microsoft.com/office/drawing/2014/main" id="{EED72207-24CA-42B7-A975-2F8E41CBA904}"/>
              </a:ext>
            </a:extLst>
          </p:cNvPr>
          <p:cNvSpPr>
            <a:spLocks noGrp="1"/>
          </p:cNvSpPr>
          <p:nvPr>
            <p:ph type="ftr" sz="quarter" idx="11"/>
          </p:nvPr>
        </p:nvSpPr>
        <p:spPr/>
        <p:txBody>
          <a:bodyPr rtlCol="0"/>
          <a:lstStyle/>
          <a:p>
            <a:pPr rtl="0"/>
            <a:r>
              <a:rPr lang="it-IT" noProof="0" dirty="0"/>
              <a:t>Piè di pagina</a:t>
            </a:r>
          </a:p>
        </p:txBody>
      </p:sp>
      <p:sp>
        <p:nvSpPr>
          <p:cNvPr id="8" name="Segnaposto numero diapositiva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1180013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Vuoto">
    <p:spTree>
      <p:nvGrpSpPr>
        <p:cNvPr id="1" name=""/>
        <p:cNvGrpSpPr/>
        <p:nvPr/>
      </p:nvGrpSpPr>
      <p:grpSpPr>
        <a:xfrm>
          <a:off x="0" y="0"/>
          <a:ext cx="0" cy="0"/>
          <a:chOff x="0" y="0"/>
          <a:chExt cx="0" cy="0"/>
        </a:xfrm>
      </p:grpSpPr>
      <p:sp>
        <p:nvSpPr>
          <p:cNvPr id="6" name="Parallelogramma 14">
            <a:extLst>
              <a:ext uri="{FF2B5EF4-FFF2-40B4-BE49-F238E27FC236}">
                <a16:creationId xmlns:a16="http://schemas.microsoft.com/office/drawing/2014/main" id="{AF082EE3-41AA-4817-A1CC-C33DDB8F675F}"/>
              </a:ext>
            </a:extLst>
          </p:cNvPr>
          <p:cNvSpPr/>
          <p:nvPr userDrawn="1"/>
        </p:nvSpPr>
        <p:spPr>
          <a:xfrm>
            <a:off x="46672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3" name="Segnaposto piè di pagina 2">
            <a:extLst>
              <a:ext uri="{FF2B5EF4-FFF2-40B4-BE49-F238E27FC236}">
                <a16:creationId xmlns:a16="http://schemas.microsoft.com/office/drawing/2014/main" id="{05915714-6BBA-4593-8591-4E26F7D58D9F}"/>
              </a:ext>
            </a:extLst>
          </p:cNvPr>
          <p:cNvSpPr>
            <a:spLocks noGrp="1"/>
          </p:cNvSpPr>
          <p:nvPr>
            <p:ph type="ftr" sz="quarter" idx="11"/>
          </p:nvPr>
        </p:nvSpPr>
        <p:spPr>
          <a:xfrm>
            <a:off x="216130" y="6446838"/>
            <a:ext cx="4846321" cy="365125"/>
          </a:xfrm>
        </p:spPr>
        <p:txBody>
          <a:bodyPr rtlCol="0"/>
          <a:lstStyle>
            <a:lvl1pPr>
              <a:defRPr>
                <a:solidFill>
                  <a:schemeClr val="tx1">
                    <a:lumMod val="75000"/>
                    <a:lumOff val="25000"/>
                  </a:schemeClr>
                </a:solidFill>
              </a:defRPr>
            </a:lvl1pPr>
          </a:lstStyle>
          <a:p>
            <a:endParaRPr lang="it-IT" dirty="0"/>
          </a:p>
        </p:txBody>
      </p:sp>
    </p:spTree>
    <p:extLst>
      <p:ext uri="{BB962C8B-B14F-4D97-AF65-F5344CB8AC3E}">
        <p14:creationId xmlns:p14="http://schemas.microsoft.com/office/powerpoint/2010/main" val="3010507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Parallelogramma 14">
            <a:extLst>
              <a:ext uri="{FF2B5EF4-FFF2-40B4-BE49-F238E27FC236}">
                <a16:creationId xmlns:a16="http://schemas.microsoft.com/office/drawing/2014/main" id="{D20796F3-5674-4AF5-9623-575731F82E52}"/>
              </a:ext>
            </a:extLst>
          </p:cNvPr>
          <p:cNvSpPr/>
          <p:nvPr userDrawn="1"/>
        </p:nvSpPr>
        <p:spPr>
          <a:xfrm>
            <a:off x="46672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2" name="Segnaposto titolo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pPr rtl="0"/>
            <a:r>
              <a:rPr lang="it-IT" noProof="0" dirty="0"/>
              <a:t>Fare clic per modificare lo stile del titolo dello schema</a:t>
            </a:r>
          </a:p>
        </p:txBody>
      </p:sp>
      <p:sp>
        <p:nvSpPr>
          <p:cNvPr id="3" name="Segnaposto testo 2"/>
          <p:cNvSpPr>
            <a:spLocks noGrp="1"/>
          </p:cNvSpPr>
          <p:nvPr>
            <p:ph type="body" idx="1"/>
          </p:nvPr>
        </p:nvSpPr>
        <p:spPr>
          <a:xfrm>
            <a:off x="1216548" y="2108201"/>
            <a:ext cx="10058400" cy="3760891"/>
          </a:xfrm>
          <a:prstGeom prst="rect">
            <a:avLst/>
          </a:prstGeom>
        </p:spPr>
        <p:txBody>
          <a:bodyPr vert="horz" lIns="0" tIns="45720" rIns="0" bIns="45720" rtlCol="0">
            <a:normAutofit/>
          </a:bodyPr>
          <a:lstStyle/>
          <a:p>
            <a:pPr lvl="0" rtl="0"/>
            <a:r>
              <a:rPr lang="it-IT" noProof="0" dirty="0"/>
              <a:t>Fare clic per modificare gli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4" name="Segnaposto data 3"/>
          <p:cNvSpPr>
            <a:spLocks noGrp="1"/>
          </p:cNvSpPr>
          <p:nvPr>
            <p:ph type="dt" sz="half" idx="2"/>
          </p:nvPr>
        </p:nvSpPr>
        <p:spPr>
          <a:xfrm>
            <a:off x="6834126" y="6446838"/>
            <a:ext cx="258485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2CA46E8E-89D0-493E-ABBF-B63A9C819C41}" type="datetime1">
              <a:rPr lang="it-IT" noProof="0" smtClean="0"/>
              <a:t>10/12/2025</a:t>
            </a:fld>
            <a:endParaRPr lang="it-IT" noProof="0" dirty="0"/>
          </a:p>
        </p:txBody>
      </p:sp>
      <p:sp>
        <p:nvSpPr>
          <p:cNvPr id="5" name="Segnaposto piè di pagina 4"/>
          <p:cNvSpPr>
            <a:spLocks noGrp="1"/>
          </p:cNvSpPr>
          <p:nvPr>
            <p:ph type="ftr" sz="quarter" idx="3"/>
          </p:nvPr>
        </p:nvSpPr>
        <p:spPr>
          <a:xfrm>
            <a:off x="1097279" y="6446838"/>
            <a:ext cx="4846321" cy="365125"/>
          </a:xfrm>
          <a:prstGeom prst="rect">
            <a:avLst/>
          </a:prstGeom>
        </p:spPr>
        <p:txBody>
          <a:bodyPr vert="horz" lIns="91440" tIns="45720" rIns="91440" bIns="45720" rtlCol="0" anchor="ctr"/>
          <a:lstStyle>
            <a:lvl1pPr algn="l">
              <a:defRPr sz="900" cap="all" baseline="0">
                <a:solidFill>
                  <a:schemeClr val="tx1">
                    <a:lumMod val="75000"/>
                    <a:lumOff val="25000"/>
                  </a:schemeClr>
                </a:solidFill>
              </a:defRPr>
            </a:lvl1pPr>
          </a:lstStyle>
          <a:p>
            <a:pPr rtl="0"/>
            <a:r>
              <a:rPr lang="it-IT" noProof="0" dirty="0"/>
              <a:t>Piè di pagina</a:t>
            </a:r>
          </a:p>
        </p:txBody>
      </p:sp>
      <p:sp>
        <p:nvSpPr>
          <p:cNvPr id="6" name="Segnaposto numero diapositiva 5"/>
          <p:cNvSpPr>
            <a:spLocks noGrp="1"/>
          </p:cNvSpPr>
          <p:nvPr>
            <p:ph type="sldNum" sz="quarter" idx="4"/>
          </p:nvPr>
        </p:nvSpPr>
        <p:spPr>
          <a:xfrm>
            <a:off x="10375670" y="6446838"/>
            <a:ext cx="780010" cy="365125"/>
          </a:xfrm>
          <a:prstGeom prst="rect">
            <a:avLst/>
          </a:prstGeom>
        </p:spPr>
        <p:txBody>
          <a:bodyPr vert="horz" lIns="91440" tIns="45720" rIns="91440" bIns="45720" rtlCol="0" anchor="ctr"/>
          <a:lstStyle>
            <a:lvl1pPr algn="r">
              <a:defRPr sz="1050">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8" name="Rettangolo 7">
            <a:extLst>
              <a:ext uri="{FF2B5EF4-FFF2-40B4-BE49-F238E27FC236}">
                <a16:creationId xmlns:a16="http://schemas.microsoft.com/office/drawing/2014/main" id="{0F25E55C-1C16-46C6-B789-A4B2BCEF8F86}"/>
              </a:ext>
            </a:extLst>
          </p:cNvPr>
          <p:cNvSpPr/>
          <p:nvPr userDrawn="1"/>
        </p:nvSpPr>
        <p:spPr>
          <a:xfrm>
            <a:off x="0" y="1011981"/>
            <a:ext cx="103632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1690285712"/>
      </p:ext>
    </p:extLst>
  </p:cSld>
  <p:clrMap bg1="lt1" tx1="dk1" bg2="lt2" tx2="dk2" accent1="accent1" accent2="accent2" accent3="accent3" accent4="accent4" accent5="accent5" accent6="accent6" hlink="hlink" folHlink="folHlink"/>
  <p:sldLayoutIdLst>
    <p:sldLayoutId id="2147483706" r:id="rId1"/>
    <p:sldLayoutId id="2147483718" r:id="rId2"/>
    <p:sldLayoutId id="2147483707" r:id="rId3"/>
    <p:sldLayoutId id="2147483708" r:id="rId4"/>
    <p:sldLayoutId id="2147483719" r:id="rId5"/>
    <p:sldLayoutId id="2147483709" r:id="rId6"/>
    <p:sldLayoutId id="2147483716" r:id="rId7"/>
    <p:sldLayoutId id="2147483710" r:id="rId8"/>
    <p:sldLayoutId id="2147483711" r:id="rId9"/>
    <p:sldLayoutId id="2147483712" r:id="rId10"/>
    <p:sldLayoutId id="2147483727" r:id="rId11"/>
    <p:sldLayoutId id="2147483720" r:id="rId12"/>
    <p:sldLayoutId id="2147483721" r:id="rId13"/>
    <p:sldLayoutId id="2147483725" r:id="rId14"/>
    <p:sldLayoutId id="2147483726" r:id="rId15"/>
    <p:sldLayoutId id="2147483722" r:id="rId16"/>
    <p:sldLayoutId id="2147483723" r:id="rId17"/>
    <p:sldLayoutId id="2147483715" r:id="rId18"/>
    <p:sldLayoutId id="2147483713" r:id="rId19"/>
    <p:sldLayoutId id="2147483714" r:id="rId20"/>
  </p:sldLayoutIdLst>
  <p:hf sldNum="0" hdr="0" ftr="0" dt="0"/>
  <p:txStyles>
    <p:title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p:titleStyle>
    <p:bodyStyle>
      <a:lvl1pPr marL="266700" indent="-266700" algn="l" defTabSz="914400" rtl="0" eaLnBrk="1" latinLnBrk="0" hangingPunct="1">
        <a:lnSpc>
          <a:spcPct val="100000"/>
        </a:lnSpc>
        <a:spcBef>
          <a:spcPts val="1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userDrawn="1">
          <p15:clr>
            <a:srgbClr val="F26B43"/>
          </p15:clr>
        </p15:guide>
        <p15:guide id="2" pos="688" userDrawn="1">
          <p15:clr>
            <a:srgbClr val="F26B43"/>
          </p15:clr>
        </p15:guide>
        <p15:guide id="3" pos="7038" userDrawn="1">
          <p15:clr>
            <a:srgbClr val="F26B43"/>
          </p15:clr>
        </p15:guide>
        <p15:guide id="4" orient="horz" pos="3702" userDrawn="1">
          <p15:clr>
            <a:srgbClr val="F26B43"/>
          </p15:clr>
        </p15:guide>
        <p15:guide id="5" orient="horz" pos="406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7F1CCB64-8231-435F-87C9-78C908E39380}"/>
              </a:ext>
            </a:extLst>
          </p:cNvPr>
          <p:cNvSpPr>
            <a:spLocks noGrp="1"/>
          </p:cNvSpPr>
          <p:nvPr>
            <p:ph type="ctrTitle"/>
          </p:nvPr>
        </p:nvSpPr>
        <p:spPr>
          <a:xfrm>
            <a:off x="6629400" y="481631"/>
            <a:ext cx="5562600" cy="3860024"/>
          </a:xfrm>
        </p:spPr>
        <p:txBody>
          <a:bodyPr>
            <a:noAutofit/>
          </a:bodyPr>
          <a:lstStyle/>
          <a:p>
            <a:r>
              <a:rPr lang="it-IT" sz="4400" dirty="0"/>
              <a:t>COMPLICANZE TARDIVE: </a:t>
            </a:r>
            <a:br>
              <a:rPr lang="it-IT" sz="4400" dirty="0"/>
            </a:br>
            <a:r>
              <a:rPr lang="it-IT" sz="4400" dirty="0"/>
              <a:t>DEFICIT NUTRIZIONALI, DUMPING SYNDROME, RIPRESA PONDERALE, L’ALGORITMO PRATICO</a:t>
            </a:r>
          </a:p>
        </p:txBody>
      </p:sp>
      <p:sp>
        <p:nvSpPr>
          <p:cNvPr id="4" name="Sottotitolo 3">
            <a:extLst>
              <a:ext uri="{FF2B5EF4-FFF2-40B4-BE49-F238E27FC236}">
                <a16:creationId xmlns:a16="http://schemas.microsoft.com/office/drawing/2014/main" id="{91A9603A-D223-47EF-B35B-86424F3280CA}"/>
              </a:ext>
            </a:extLst>
          </p:cNvPr>
          <p:cNvSpPr>
            <a:spLocks noGrp="1"/>
          </p:cNvSpPr>
          <p:nvPr>
            <p:ph type="subTitle" idx="1"/>
          </p:nvPr>
        </p:nvSpPr>
        <p:spPr/>
        <p:txBody>
          <a:bodyPr>
            <a:normAutofit fontScale="47500" lnSpcReduction="20000"/>
          </a:bodyPr>
          <a:lstStyle/>
          <a:p>
            <a:r>
              <a:rPr lang="it-IT" sz="2800" b="1" dirty="0">
                <a:solidFill>
                  <a:srgbClr val="CA627B"/>
                </a:solidFill>
              </a:rPr>
              <a:t>Roberta Rinaldi</a:t>
            </a:r>
          </a:p>
          <a:p>
            <a:r>
              <a:rPr lang="it-IT" sz="2800" b="1" dirty="0">
                <a:solidFill>
                  <a:srgbClr val="CA627B"/>
                </a:solidFill>
              </a:rPr>
              <a:t>Dietista</a:t>
            </a:r>
          </a:p>
          <a:p>
            <a:r>
              <a:rPr lang="it-IT" sz="2800" b="1" dirty="0">
                <a:solidFill>
                  <a:srgbClr val="CA627B"/>
                </a:solidFill>
              </a:rPr>
              <a:t>IRCCS «Saverio de </a:t>
            </a:r>
            <a:r>
              <a:rPr lang="it-IT" sz="2800" b="1" dirty="0" err="1">
                <a:solidFill>
                  <a:srgbClr val="CA627B"/>
                </a:solidFill>
              </a:rPr>
              <a:t>bellis</a:t>
            </a:r>
            <a:r>
              <a:rPr lang="it-IT" sz="2800" b="1" dirty="0">
                <a:solidFill>
                  <a:srgbClr val="CA627B"/>
                </a:solidFill>
              </a:rPr>
              <a:t>»</a:t>
            </a:r>
          </a:p>
          <a:p>
            <a:r>
              <a:rPr lang="it-IT" sz="2800" b="1" dirty="0">
                <a:solidFill>
                  <a:srgbClr val="CA627B"/>
                </a:solidFill>
              </a:rPr>
              <a:t>Castellana Grotte (</a:t>
            </a:r>
            <a:r>
              <a:rPr lang="it-IT" sz="2800" b="1" dirty="0" err="1">
                <a:solidFill>
                  <a:srgbClr val="CA627B"/>
                </a:solidFill>
              </a:rPr>
              <a:t>Ba</a:t>
            </a:r>
            <a:r>
              <a:rPr lang="it-IT" sz="2800" b="1" dirty="0">
                <a:solidFill>
                  <a:srgbClr val="CA627B"/>
                </a:solidFill>
              </a:rPr>
              <a:t>)</a:t>
            </a:r>
          </a:p>
        </p:txBody>
      </p:sp>
    </p:spTree>
    <p:extLst>
      <p:ext uri="{BB962C8B-B14F-4D97-AF65-F5344CB8AC3E}">
        <p14:creationId xmlns:p14="http://schemas.microsoft.com/office/powerpoint/2010/main" val="47115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DA4E1953-DB16-49DE-9A14-BEC2B1931839}"/>
              </a:ext>
            </a:extLst>
          </p:cNvPr>
          <p:cNvSpPr>
            <a:spLocks noGrp="1"/>
          </p:cNvSpPr>
          <p:nvPr>
            <p:ph type="title"/>
          </p:nvPr>
        </p:nvSpPr>
        <p:spPr>
          <a:xfrm>
            <a:off x="1092199" y="1891621"/>
            <a:ext cx="3528661" cy="2087479"/>
          </a:xfrm>
        </p:spPr>
        <p:txBody>
          <a:bodyPr/>
          <a:lstStyle/>
          <a:p>
            <a:r>
              <a:rPr lang="it-IT" dirty="0"/>
              <a:t>DUMPING SYNDROME</a:t>
            </a:r>
          </a:p>
        </p:txBody>
      </p:sp>
      <p:pic>
        <p:nvPicPr>
          <p:cNvPr id="8" name="Immagine 7">
            <a:extLst>
              <a:ext uri="{FF2B5EF4-FFF2-40B4-BE49-F238E27FC236}">
                <a16:creationId xmlns:a16="http://schemas.microsoft.com/office/drawing/2014/main" id="{814B96CD-DF6A-454D-926A-877D0B5C3A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2616" y="964019"/>
            <a:ext cx="6294474" cy="4196316"/>
          </a:xfrm>
          <a:prstGeom prst="rect">
            <a:avLst/>
          </a:prstGeom>
        </p:spPr>
      </p:pic>
    </p:spTree>
    <p:extLst>
      <p:ext uri="{BB962C8B-B14F-4D97-AF65-F5344CB8AC3E}">
        <p14:creationId xmlns:p14="http://schemas.microsoft.com/office/powerpoint/2010/main" val="3006190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E421CF4-8F53-472B-B6A3-7025C7CE7A9D}"/>
              </a:ext>
            </a:extLst>
          </p:cNvPr>
          <p:cNvSpPr>
            <a:spLocks noGrp="1"/>
          </p:cNvSpPr>
          <p:nvPr>
            <p:ph type="title"/>
          </p:nvPr>
        </p:nvSpPr>
        <p:spPr/>
        <p:txBody>
          <a:bodyPr/>
          <a:lstStyle/>
          <a:p>
            <a:r>
              <a:rPr lang="it-IT" dirty="0"/>
              <a:t>QUALE DUMPING?</a:t>
            </a:r>
          </a:p>
        </p:txBody>
      </p:sp>
      <p:sp>
        <p:nvSpPr>
          <p:cNvPr id="3" name="Segnaposto testo 2">
            <a:extLst>
              <a:ext uri="{FF2B5EF4-FFF2-40B4-BE49-F238E27FC236}">
                <a16:creationId xmlns:a16="http://schemas.microsoft.com/office/drawing/2014/main" id="{A7BD76C1-1619-4427-98EB-DEEFD4D06E97}"/>
              </a:ext>
            </a:extLst>
          </p:cNvPr>
          <p:cNvSpPr>
            <a:spLocks noGrp="1"/>
          </p:cNvSpPr>
          <p:nvPr>
            <p:ph type="body" idx="1"/>
          </p:nvPr>
        </p:nvSpPr>
        <p:spPr>
          <a:xfrm>
            <a:off x="1110822" y="1749994"/>
            <a:ext cx="4639736" cy="736282"/>
          </a:xfrm>
        </p:spPr>
        <p:txBody>
          <a:bodyPr/>
          <a:lstStyle/>
          <a:p>
            <a:r>
              <a:rPr lang="it-IT" dirty="0"/>
              <a:t>EARLY DUMPING</a:t>
            </a:r>
          </a:p>
        </p:txBody>
      </p:sp>
      <p:sp>
        <p:nvSpPr>
          <p:cNvPr id="4" name="Segnaposto contenuto 3">
            <a:extLst>
              <a:ext uri="{FF2B5EF4-FFF2-40B4-BE49-F238E27FC236}">
                <a16:creationId xmlns:a16="http://schemas.microsoft.com/office/drawing/2014/main" id="{1A76DBF6-4928-4CB5-B2CD-BEDDE300390B}"/>
              </a:ext>
            </a:extLst>
          </p:cNvPr>
          <p:cNvSpPr>
            <a:spLocks noGrp="1"/>
          </p:cNvSpPr>
          <p:nvPr>
            <p:ph sz="half" idx="2"/>
          </p:nvPr>
        </p:nvSpPr>
        <p:spPr>
          <a:xfrm>
            <a:off x="1186731" y="2429094"/>
            <a:ext cx="4703706" cy="3716525"/>
          </a:xfrm>
        </p:spPr>
        <p:txBody>
          <a:bodyPr>
            <a:normAutofit fontScale="85000" lnSpcReduction="10000"/>
          </a:bodyPr>
          <a:lstStyle/>
          <a:p>
            <a:r>
              <a:rPr lang="it-IT" dirty="0"/>
              <a:t>Detta «precoce», ad insorgenza entro 10–30 minuti dal pasto. </a:t>
            </a:r>
          </a:p>
          <a:p>
            <a:r>
              <a:rPr lang="it-IT" dirty="0"/>
              <a:t>Causata dal rapido svuotamento del contenuto gastrico </a:t>
            </a:r>
            <a:r>
              <a:rPr lang="it-IT" dirty="0" err="1"/>
              <a:t>iperosmolare</a:t>
            </a:r>
            <a:r>
              <a:rPr lang="it-IT" dirty="0"/>
              <a:t> nell’intestino tenue, con richiamo improvviso di liquidi nel lume intestinale → ipotensione e iperattivazione del sistema autonomo.</a:t>
            </a:r>
          </a:p>
          <a:p>
            <a:r>
              <a:rPr lang="it-IT" dirty="0"/>
              <a:t>Sintomi </a:t>
            </a:r>
            <a:r>
              <a:rPr lang="it-IT" i="1" dirty="0"/>
              <a:t>gastrointestinali </a:t>
            </a:r>
            <a:r>
              <a:rPr lang="it-IT" dirty="0"/>
              <a:t>e</a:t>
            </a:r>
            <a:r>
              <a:rPr lang="it-IT" i="1" dirty="0"/>
              <a:t> vasomotori</a:t>
            </a:r>
            <a:r>
              <a:rPr lang="it-IT" dirty="0"/>
              <a:t>: crampi addominali, diarrea, nausea, gonfiore addominale, palpitazioni, sudorazione, sensazione di debolezza, vampate o arrossamento.</a:t>
            </a:r>
          </a:p>
          <a:p>
            <a:r>
              <a:rPr lang="it-IT" b="1" dirty="0"/>
              <a:t>Meccanismo principale: </a:t>
            </a:r>
            <a:r>
              <a:rPr lang="it-IT" i="1" dirty="0"/>
              <a:t>Effetto osmotico </a:t>
            </a:r>
            <a:r>
              <a:rPr lang="it-IT" dirty="0">
                <a:sym typeface="Wingdings" panose="05000000000000000000" pitchFamily="2" charset="2"/>
              </a:rPr>
              <a:t></a:t>
            </a:r>
            <a:r>
              <a:rPr lang="it-IT" i="1" dirty="0">
                <a:sym typeface="Wingdings" panose="05000000000000000000" pitchFamily="2" charset="2"/>
              </a:rPr>
              <a:t> </a:t>
            </a:r>
            <a:r>
              <a:rPr lang="it-IT" dirty="0"/>
              <a:t>afflusso rapido di liquidi nell’intestino.</a:t>
            </a:r>
          </a:p>
        </p:txBody>
      </p:sp>
      <p:sp>
        <p:nvSpPr>
          <p:cNvPr id="5" name="Segnaposto testo 4">
            <a:extLst>
              <a:ext uri="{FF2B5EF4-FFF2-40B4-BE49-F238E27FC236}">
                <a16:creationId xmlns:a16="http://schemas.microsoft.com/office/drawing/2014/main" id="{470713C9-B0C5-44BF-94AE-AEACAF4C3D27}"/>
              </a:ext>
            </a:extLst>
          </p:cNvPr>
          <p:cNvSpPr>
            <a:spLocks noGrp="1"/>
          </p:cNvSpPr>
          <p:nvPr>
            <p:ph type="body" sz="quarter" idx="3"/>
          </p:nvPr>
        </p:nvSpPr>
        <p:spPr>
          <a:xfrm>
            <a:off x="6529486" y="1737360"/>
            <a:ext cx="4639736" cy="736282"/>
          </a:xfrm>
        </p:spPr>
        <p:txBody>
          <a:bodyPr/>
          <a:lstStyle/>
          <a:p>
            <a:r>
              <a:rPr lang="it-IT" dirty="0"/>
              <a:t>LATE DUMPING</a:t>
            </a:r>
          </a:p>
        </p:txBody>
      </p:sp>
      <p:sp>
        <p:nvSpPr>
          <p:cNvPr id="6" name="Segnaposto contenuto 5">
            <a:extLst>
              <a:ext uri="{FF2B5EF4-FFF2-40B4-BE49-F238E27FC236}">
                <a16:creationId xmlns:a16="http://schemas.microsoft.com/office/drawing/2014/main" id="{1B19D308-F663-41F3-9E2D-026428C1C901}"/>
              </a:ext>
            </a:extLst>
          </p:cNvPr>
          <p:cNvSpPr>
            <a:spLocks noGrp="1"/>
          </p:cNvSpPr>
          <p:nvPr>
            <p:ph sz="quarter" idx="4"/>
          </p:nvPr>
        </p:nvSpPr>
        <p:spPr>
          <a:xfrm>
            <a:off x="6605395" y="2429093"/>
            <a:ext cx="4577369" cy="3716525"/>
          </a:xfrm>
        </p:spPr>
        <p:txBody>
          <a:bodyPr>
            <a:normAutofit fontScale="85000" lnSpcReduction="10000"/>
          </a:bodyPr>
          <a:lstStyle/>
          <a:p>
            <a:r>
              <a:rPr lang="it-IT" dirty="0"/>
              <a:t>Detta «tardiva», compare dopo 1–3 ore dal pasto.</a:t>
            </a:r>
          </a:p>
          <a:p>
            <a:r>
              <a:rPr lang="it-IT" dirty="0"/>
              <a:t>Il rapido assorbimento di glucosio porta a un picco glicemico → forte risposta insulinica →attivazione SNA e ipoglicemia reattiva.</a:t>
            </a:r>
          </a:p>
          <a:p>
            <a:r>
              <a:rPr lang="it-IT" dirty="0"/>
              <a:t>Sintomi </a:t>
            </a:r>
            <a:r>
              <a:rPr lang="it-IT" i="1" dirty="0"/>
              <a:t>adrenergici</a:t>
            </a:r>
            <a:r>
              <a:rPr lang="it-IT" dirty="0"/>
              <a:t> e </a:t>
            </a:r>
            <a:r>
              <a:rPr lang="it-IT" i="1" dirty="0"/>
              <a:t>colinergici</a:t>
            </a:r>
            <a:r>
              <a:rPr lang="it-IT" dirty="0"/>
              <a:t>: tremori, sudorazione fredda, fame intensa, debolezza marcata, confusione o difficoltà di concentrazione, palpitazioni, a volte sincope (nei casi gravi)</a:t>
            </a:r>
          </a:p>
          <a:p>
            <a:r>
              <a:rPr lang="it-IT" b="1" dirty="0"/>
              <a:t>Meccanismo principale: </a:t>
            </a:r>
            <a:r>
              <a:rPr lang="it-IT" i="1" dirty="0" err="1"/>
              <a:t>Iperinsulinemia</a:t>
            </a:r>
            <a:r>
              <a:rPr lang="it-IT" i="1" dirty="0"/>
              <a:t> </a:t>
            </a:r>
            <a:r>
              <a:rPr lang="it-IT" dirty="0">
                <a:sym typeface="Wingdings" panose="05000000000000000000" pitchFamily="2" charset="2"/>
              </a:rPr>
              <a:t></a:t>
            </a:r>
            <a:r>
              <a:rPr lang="it-IT" i="1" dirty="0"/>
              <a:t> ipoglicemia</a:t>
            </a:r>
            <a:r>
              <a:rPr lang="it-IT" dirty="0"/>
              <a:t>.</a:t>
            </a:r>
          </a:p>
        </p:txBody>
      </p:sp>
    </p:spTree>
    <p:extLst>
      <p:ext uri="{BB962C8B-B14F-4D97-AF65-F5344CB8AC3E}">
        <p14:creationId xmlns:p14="http://schemas.microsoft.com/office/powerpoint/2010/main" val="1828297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56912E3-10EC-455A-BE20-DFAE1EF2F67A}"/>
              </a:ext>
            </a:extLst>
          </p:cNvPr>
          <p:cNvSpPr>
            <a:spLocks noGrp="1"/>
          </p:cNvSpPr>
          <p:nvPr>
            <p:ph type="title"/>
          </p:nvPr>
        </p:nvSpPr>
        <p:spPr/>
        <p:txBody>
          <a:bodyPr/>
          <a:lstStyle/>
          <a:p>
            <a:r>
              <a:rPr lang="it-IT" dirty="0"/>
              <a:t>Fisiopatologia</a:t>
            </a:r>
          </a:p>
        </p:txBody>
      </p:sp>
      <p:sp>
        <p:nvSpPr>
          <p:cNvPr id="3" name="Segnaposto contenuto 2">
            <a:extLst>
              <a:ext uri="{FF2B5EF4-FFF2-40B4-BE49-F238E27FC236}">
                <a16:creationId xmlns:a16="http://schemas.microsoft.com/office/drawing/2014/main" id="{54BE8E3F-6723-420B-B780-353EAC9494D6}"/>
              </a:ext>
            </a:extLst>
          </p:cNvPr>
          <p:cNvSpPr>
            <a:spLocks noGrp="1"/>
          </p:cNvSpPr>
          <p:nvPr>
            <p:ph idx="1"/>
          </p:nvPr>
        </p:nvSpPr>
        <p:spPr>
          <a:xfrm>
            <a:off x="874521" y="1933697"/>
            <a:ext cx="7892551" cy="4079948"/>
          </a:xfrm>
        </p:spPr>
        <p:txBody>
          <a:bodyPr>
            <a:normAutofit fontScale="77500" lnSpcReduction="20000"/>
          </a:bodyPr>
          <a:lstStyle/>
          <a:p>
            <a:r>
              <a:rPr lang="it-IT" sz="2000" cap="none" dirty="0"/>
              <a:t>La fisiopatologia resta complessa e non completamente chiarita: entrano in gioco variazioni neuro-ormonali, alterazioni della regolazione glicemica post-prandiale e modifiche nella risposta </a:t>
            </a:r>
            <a:r>
              <a:rPr lang="it-IT" sz="2000" cap="none" dirty="0" err="1"/>
              <a:t>entero</a:t>
            </a:r>
            <a:r>
              <a:rPr lang="it-IT" sz="2000" cap="none" dirty="0"/>
              <a:t>-insulare.</a:t>
            </a:r>
          </a:p>
          <a:p>
            <a:r>
              <a:rPr lang="it-IT" sz="2000" cap="none" dirty="0"/>
              <a:t>Uso del </a:t>
            </a:r>
            <a:r>
              <a:rPr lang="it-IT" sz="2000" cap="none" dirty="0" err="1"/>
              <a:t>Sigstad</a:t>
            </a:r>
            <a:r>
              <a:rPr lang="it-IT" dirty="0"/>
              <a:t> Score autosomministrato per guidare la diagnosi.</a:t>
            </a:r>
            <a:endParaRPr lang="it-IT" sz="2000" cap="none" dirty="0"/>
          </a:p>
          <a:p>
            <a:r>
              <a:rPr lang="it-IT" sz="2000" cap="none" dirty="0"/>
              <a:t>La </a:t>
            </a:r>
            <a:r>
              <a:rPr lang="it-IT" sz="2000" b="1" cap="none" dirty="0"/>
              <a:t>triade di Whipple </a:t>
            </a:r>
            <a:r>
              <a:rPr lang="it-IT" sz="2000" cap="none" dirty="0"/>
              <a:t>è un criterio clinico usato per diagnosticare l’ipoglicemia. </a:t>
            </a:r>
          </a:p>
          <a:p>
            <a:pPr>
              <a:buFont typeface="Wingdings" panose="05000000000000000000" pitchFamily="2" charset="2"/>
              <a:buChar char="ü"/>
            </a:pPr>
            <a:r>
              <a:rPr lang="it-IT" sz="2000" cap="none" dirty="0"/>
              <a:t>Sintomi di ipoglicemia: autonomici (tremori, sudorazione, fame, palpitazioni…) o </a:t>
            </a:r>
            <a:r>
              <a:rPr lang="it-IT" sz="2000" cap="none" dirty="0" err="1"/>
              <a:t>neuroglicopenici</a:t>
            </a:r>
            <a:r>
              <a:rPr lang="it-IT" sz="2000" cap="none" dirty="0"/>
              <a:t> (confusione, alterazioni visive, comportamento anomalo…)</a:t>
            </a:r>
          </a:p>
          <a:p>
            <a:pPr>
              <a:buFont typeface="Wingdings" panose="05000000000000000000" pitchFamily="2" charset="2"/>
              <a:buChar char="ü"/>
            </a:pPr>
            <a:r>
              <a:rPr lang="it-IT" sz="2000" cap="none" dirty="0"/>
              <a:t>Glicemia bassa documentata: tipicamente ≤ 55 mg/</a:t>
            </a:r>
            <a:r>
              <a:rPr lang="it-IT" sz="2000" cap="none" dirty="0" err="1"/>
              <a:t>dL</a:t>
            </a:r>
            <a:r>
              <a:rPr lang="it-IT" sz="2000" cap="none" dirty="0"/>
              <a:t> (ma può variare in base al contesto clinico).</a:t>
            </a:r>
          </a:p>
          <a:p>
            <a:pPr>
              <a:buFont typeface="Wingdings" panose="05000000000000000000" pitchFamily="2" charset="2"/>
              <a:buChar char="ü"/>
            </a:pPr>
            <a:r>
              <a:rPr lang="it-IT" sz="2000" cap="none" dirty="0"/>
              <a:t>Scomparsa dei sintomi dopo la somministrazione di glucosio: miglioramento rapido dopo assunzione di zuccheri.</a:t>
            </a:r>
          </a:p>
          <a:p>
            <a:r>
              <a:rPr lang="it-IT" sz="2000" cap="none" dirty="0"/>
              <a:t>Benché per molto tempo si fosse ipotizzato che la dumping potesse contribuire al mantenimento del peso perso, le attuali evidenze mostrano invece come la late dumping possa favorire l’aumento dell’assunzione calorica e la potenziale ripresa ponderale.</a:t>
            </a:r>
          </a:p>
        </p:txBody>
      </p:sp>
      <p:pic>
        <p:nvPicPr>
          <p:cNvPr id="4" name="Immagine 3">
            <a:extLst>
              <a:ext uri="{FF2B5EF4-FFF2-40B4-BE49-F238E27FC236}">
                <a16:creationId xmlns:a16="http://schemas.microsoft.com/office/drawing/2014/main" id="{3EA83574-7420-4BC2-B4C0-6A89D4EC02D9}"/>
              </a:ext>
            </a:extLst>
          </p:cNvPr>
          <p:cNvPicPr>
            <a:picLocks noChangeAspect="1"/>
          </p:cNvPicPr>
          <p:nvPr/>
        </p:nvPicPr>
        <p:blipFill>
          <a:blip r:embed="rId2"/>
          <a:stretch>
            <a:fillRect/>
          </a:stretch>
        </p:blipFill>
        <p:spPr>
          <a:xfrm>
            <a:off x="9475771" y="343771"/>
            <a:ext cx="1992620" cy="5903849"/>
          </a:xfrm>
          <a:prstGeom prst="rect">
            <a:avLst/>
          </a:prstGeom>
        </p:spPr>
      </p:pic>
    </p:spTree>
    <p:extLst>
      <p:ext uri="{BB962C8B-B14F-4D97-AF65-F5344CB8AC3E}">
        <p14:creationId xmlns:p14="http://schemas.microsoft.com/office/powerpoint/2010/main" val="3729504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75365AC-1577-4410-84E1-C46A3C1A7BDE}"/>
              </a:ext>
            </a:extLst>
          </p:cNvPr>
          <p:cNvSpPr>
            <a:spLocks noGrp="1"/>
          </p:cNvSpPr>
          <p:nvPr>
            <p:ph type="title"/>
          </p:nvPr>
        </p:nvSpPr>
        <p:spPr/>
        <p:txBody>
          <a:bodyPr>
            <a:normAutofit/>
          </a:bodyPr>
          <a:lstStyle/>
          <a:p>
            <a:r>
              <a:rPr lang="it-IT" dirty="0"/>
              <a:t>Gestione terapeutica</a:t>
            </a:r>
          </a:p>
        </p:txBody>
      </p:sp>
      <p:sp>
        <p:nvSpPr>
          <p:cNvPr id="3" name="Segnaposto contenuto 2">
            <a:extLst>
              <a:ext uri="{FF2B5EF4-FFF2-40B4-BE49-F238E27FC236}">
                <a16:creationId xmlns:a16="http://schemas.microsoft.com/office/drawing/2014/main" id="{99A8CED7-E387-48F8-BEB6-DC7FC14BFDFE}"/>
              </a:ext>
            </a:extLst>
          </p:cNvPr>
          <p:cNvSpPr>
            <a:spLocks noGrp="1"/>
          </p:cNvSpPr>
          <p:nvPr>
            <p:ph idx="1"/>
          </p:nvPr>
        </p:nvSpPr>
        <p:spPr>
          <a:xfrm>
            <a:off x="1216548" y="2108201"/>
            <a:ext cx="10230902" cy="4083194"/>
          </a:xfrm>
        </p:spPr>
        <p:txBody>
          <a:bodyPr>
            <a:normAutofit fontScale="92500" lnSpcReduction="20000"/>
          </a:bodyPr>
          <a:lstStyle/>
          <a:p>
            <a:r>
              <a:rPr lang="it-IT" dirty="0"/>
              <a:t>PRIMO LIVELLO: dieta e modifiche comportamentali</a:t>
            </a:r>
          </a:p>
          <a:p>
            <a:pPr>
              <a:buFont typeface="Wingdings" panose="05000000000000000000" pitchFamily="2" charset="2"/>
              <a:buChar char="ü"/>
            </a:pPr>
            <a:r>
              <a:rPr lang="it-IT" dirty="0"/>
              <a:t>Pasti piccoli e frequenti</a:t>
            </a:r>
          </a:p>
          <a:p>
            <a:pPr>
              <a:buFont typeface="Wingdings" panose="05000000000000000000" pitchFamily="2" charset="2"/>
              <a:buChar char="ü"/>
            </a:pPr>
            <a:r>
              <a:rPr lang="it-IT" dirty="0"/>
              <a:t>Evitare zuccheri semplici, privilegiando proteine, fibre e grassi che rallentano il transito intestinale</a:t>
            </a:r>
          </a:p>
          <a:p>
            <a:r>
              <a:rPr lang="it-IT" dirty="0"/>
              <a:t>SECONDO LIVELLO: farmacoterapia</a:t>
            </a:r>
          </a:p>
          <a:p>
            <a:pPr>
              <a:buFont typeface="Wingdings" panose="05000000000000000000" pitchFamily="2" charset="2"/>
              <a:buChar char="ü"/>
            </a:pPr>
            <a:r>
              <a:rPr lang="it-IT" dirty="0" err="1"/>
              <a:t>Acarbose</a:t>
            </a:r>
            <a:r>
              <a:rPr lang="it-IT" dirty="0"/>
              <a:t>, per dumping tardiva, rallenta l’assimilazione dei carboidrati</a:t>
            </a:r>
          </a:p>
          <a:p>
            <a:pPr>
              <a:buFont typeface="Wingdings" panose="05000000000000000000" pitchFamily="2" charset="2"/>
              <a:buChar char="ü"/>
            </a:pPr>
            <a:r>
              <a:rPr lang="it-IT" dirty="0" err="1"/>
              <a:t>Octreotide</a:t>
            </a:r>
            <a:r>
              <a:rPr lang="it-IT" dirty="0"/>
              <a:t> nei casi refrattari, in presenza di ipoglicemie severe o sintomi invalidanti</a:t>
            </a:r>
          </a:p>
          <a:p>
            <a:pPr>
              <a:buFont typeface="Wingdings" panose="05000000000000000000" pitchFamily="2" charset="2"/>
              <a:buChar char="ü"/>
            </a:pPr>
            <a:r>
              <a:rPr lang="it-IT" dirty="0"/>
              <a:t>Monitoraggio glicemico continuo</a:t>
            </a:r>
          </a:p>
          <a:p>
            <a:pPr>
              <a:buFont typeface="Wingdings" panose="05000000000000000000" pitchFamily="2" charset="2"/>
              <a:buChar char="ü"/>
            </a:pPr>
            <a:r>
              <a:rPr lang="it-IT" i="1" dirty="0"/>
              <a:t>Potenziale</a:t>
            </a:r>
            <a:r>
              <a:rPr lang="it-IT" dirty="0"/>
              <a:t> ruolo degli agonisti delle </a:t>
            </a:r>
            <a:r>
              <a:rPr lang="it-IT" dirty="0" err="1"/>
              <a:t>incretine</a:t>
            </a:r>
            <a:r>
              <a:rPr lang="it-IT" dirty="0"/>
              <a:t> (GLP1-RA, GLP1/GIP-RA)</a:t>
            </a:r>
          </a:p>
          <a:p>
            <a:r>
              <a:rPr lang="it-IT" dirty="0"/>
              <a:t>TERZO LIVELLO: revisione chirurgica</a:t>
            </a:r>
          </a:p>
          <a:p>
            <a:pPr marL="0" indent="0">
              <a:buNone/>
            </a:pPr>
            <a:r>
              <a:rPr lang="it-IT" dirty="0"/>
              <a:t>Indicata solo in casi gravi e invalidanti documentati, dopo fallimento del trattamento conservativo.</a:t>
            </a:r>
          </a:p>
        </p:txBody>
      </p:sp>
      <p:pic>
        <p:nvPicPr>
          <p:cNvPr id="5" name="Elemento grafico 4" descr="Punto interrogativo con riempimento a tinta unita">
            <a:extLst>
              <a:ext uri="{FF2B5EF4-FFF2-40B4-BE49-F238E27FC236}">
                <a16:creationId xmlns:a16="http://schemas.microsoft.com/office/drawing/2014/main" id="{F98A7FBF-8BF4-4DBD-AF89-784D5DDAEC9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55475" y="4786640"/>
            <a:ext cx="636940" cy="636940"/>
          </a:xfrm>
          <a:prstGeom prst="rect">
            <a:avLst/>
          </a:prstGeom>
        </p:spPr>
      </p:pic>
    </p:spTree>
    <p:extLst>
      <p:ext uri="{BB962C8B-B14F-4D97-AF65-F5344CB8AC3E}">
        <p14:creationId xmlns:p14="http://schemas.microsoft.com/office/powerpoint/2010/main" val="1231995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a:extLst>
              <a:ext uri="{FF2B5EF4-FFF2-40B4-BE49-F238E27FC236}">
                <a16:creationId xmlns:a16="http://schemas.microsoft.com/office/drawing/2014/main" id="{6AB0695A-2676-452F-984E-4E37A84F538B}"/>
              </a:ext>
            </a:extLst>
          </p:cNvPr>
          <p:cNvPicPr>
            <a:picLocks noGrp="1" noChangeAspect="1"/>
          </p:cNvPicPr>
          <p:nvPr>
            <p:ph idx="1"/>
          </p:nvPr>
        </p:nvPicPr>
        <p:blipFill>
          <a:blip r:embed="rId2"/>
          <a:stretch>
            <a:fillRect/>
          </a:stretch>
        </p:blipFill>
        <p:spPr>
          <a:xfrm>
            <a:off x="5628168" y="1706166"/>
            <a:ext cx="5289476" cy="344566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3" name="Titolo 2">
            <a:extLst>
              <a:ext uri="{FF2B5EF4-FFF2-40B4-BE49-F238E27FC236}">
                <a16:creationId xmlns:a16="http://schemas.microsoft.com/office/drawing/2014/main" id="{74ABDD29-A003-4946-A36B-133DFECF4F01}"/>
              </a:ext>
            </a:extLst>
          </p:cNvPr>
          <p:cNvSpPr>
            <a:spLocks noGrp="1"/>
          </p:cNvSpPr>
          <p:nvPr>
            <p:ph type="title"/>
          </p:nvPr>
        </p:nvSpPr>
        <p:spPr/>
        <p:txBody>
          <a:bodyPr/>
          <a:lstStyle/>
          <a:p>
            <a:r>
              <a:rPr lang="it-IT" dirty="0"/>
              <a:t>WEIGHT REGAIN</a:t>
            </a:r>
          </a:p>
        </p:txBody>
      </p:sp>
    </p:spTree>
    <p:extLst>
      <p:ext uri="{BB962C8B-B14F-4D97-AF65-F5344CB8AC3E}">
        <p14:creationId xmlns:p14="http://schemas.microsoft.com/office/powerpoint/2010/main" val="2780872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BDA5864-C149-4232-9D7A-16CA7019C791}"/>
              </a:ext>
            </a:extLst>
          </p:cNvPr>
          <p:cNvSpPr>
            <a:spLocks noGrp="1"/>
          </p:cNvSpPr>
          <p:nvPr>
            <p:ph type="title"/>
          </p:nvPr>
        </p:nvSpPr>
        <p:spPr/>
        <p:txBody>
          <a:bodyPr/>
          <a:lstStyle/>
          <a:p>
            <a:r>
              <a:rPr lang="it-IT" dirty="0"/>
              <a:t>Definizione</a:t>
            </a:r>
          </a:p>
        </p:txBody>
      </p:sp>
      <p:sp>
        <p:nvSpPr>
          <p:cNvPr id="3" name="Segnaposto contenuto 2">
            <a:extLst>
              <a:ext uri="{FF2B5EF4-FFF2-40B4-BE49-F238E27FC236}">
                <a16:creationId xmlns:a16="http://schemas.microsoft.com/office/drawing/2014/main" id="{A0E7E154-DF46-4158-A044-357036B72C8B}"/>
              </a:ext>
            </a:extLst>
          </p:cNvPr>
          <p:cNvSpPr>
            <a:spLocks noGrp="1"/>
          </p:cNvSpPr>
          <p:nvPr>
            <p:ph idx="1"/>
          </p:nvPr>
        </p:nvSpPr>
        <p:spPr/>
        <p:txBody>
          <a:bodyPr>
            <a:normAutofit fontScale="85000" lnSpcReduction="10000"/>
          </a:bodyPr>
          <a:lstStyle/>
          <a:p>
            <a:r>
              <a:rPr lang="it-IT" dirty="0"/>
              <a:t>Rappresenta una delle complicanze tardive più complesse, con impatto diretto su comorbilità e qualità di vita;</a:t>
            </a:r>
          </a:p>
          <a:p>
            <a:r>
              <a:rPr lang="it-IT" dirty="0"/>
              <a:t>La prevalenza è ampiamente variabile (dal 10 al 70% dei casi), soprattutto in pazienti sottoposti a SG;</a:t>
            </a:r>
          </a:p>
          <a:p>
            <a:r>
              <a:rPr lang="it-IT" dirty="0"/>
              <a:t>Le stime variano significativamente poiché manca una definizione universalmente accettata:</a:t>
            </a:r>
          </a:p>
          <a:p>
            <a:pPr>
              <a:buFont typeface="Wingdings" panose="05000000000000000000" pitchFamily="2" charset="2"/>
              <a:buChar char="q"/>
            </a:pPr>
            <a:r>
              <a:rPr lang="it-IT" dirty="0"/>
              <a:t>un aumento &gt;10 kg rispetto al peso minimo raggiunto dopo chirurgia </a:t>
            </a:r>
            <a:r>
              <a:rPr lang="it-IT" dirty="0" err="1"/>
              <a:t>bariatrica</a:t>
            </a:r>
            <a:r>
              <a:rPr lang="it-IT" dirty="0"/>
              <a:t> (peso al nadir);</a:t>
            </a:r>
          </a:p>
          <a:p>
            <a:pPr>
              <a:buFont typeface="Wingdings" panose="05000000000000000000" pitchFamily="2" charset="2"/>
              <a:buChar char="q"/>
            </a:pPr>
            <a:r>
              <a:rPr lang="it-IT" dirty="0"/>
              <a:t>un aumento &gt;25% del peso in eccesso perso dal nadir;</a:t>
            </a:r>
          </a:p>
          <a:p>
            <a:pPr>
              <a:buFont typeface="Wingdings" panose="05000000000000000000" pitchFamily="2" charset="2"/>
              <a:buChar char="q"/>
            </a:pPr>
            <a:r>
              <a:rPr lang="it-IT" dirty="0"/>
              <a:t>un aumento di 5 punti di BMI dal nadir;</a:t>
            </a:r>
          </a:p>
          <a:p>
            <a:pPr>
              <a:buFont typeface="Wingdings" panose="05000000000000000000" pitchFamily="2" charset="2"/>
              <a:buChar char="q"/>
            </a:pPr>
            <a:r>
              <a:rPr lang="it-IT" dirty="0"/>
              <a:t>un qualsiasi aumento di peso dalla remissione del diabete mellito di tipo 2;</a:t>
            </a:r>
          </a:p>
          <a:p>
            <a:pPr>
              <a:buFont typeface="Wingdings" panose="05000000000000000000" pitchFamily="2" charset="2"/>
              <a:buChar char="q"/>
            </a:pPr>
            <a:r>
              <a:rPr lang="it-IT" dirty="0"/>
              <a:t>il ritorno a un BMI &gt;35 kg/m2 in seguito a soddisfacente perdita di peso attraverso la chirurgia </a:t>
            </a:r>
            <a:r>
              <a:rPr lang="it-IT" dirty="0" err="1"/>
              <a:t>bariatrica</a:t>
            </a:r>
            <a:r>
              <a:rPr lang="it-IT" dirty="0"/>
              <a:t>;</a:t>
            </a:r>
          </a:p>
          <a:p>
            <a:pPr>
              <a:buFont typeface="Wingdings" panose="05000000000000000000" pitchFamily="2" charset="2"/>
              <a:buChar char="q"/>
            </a:pPr>
            <a:r>
              <a:rPr lang="it-IT" dirty="0"/>
              <a:t>qualsiasi recupero di peso in seguito alla chirurgia </a:t>
            </a:r>
            <a:r>
              <a:rPr lang="it-IT" dirty="0" err="1"/>
              <a:t>bariatrica</a:t>
            </a:r>
            <a:r>
              <a:rPr lang="it-IT" dirty="0"/>
              <a:t>.</a:t>
            </a:r>
          </a:p>
        </p:txBody>
      </p:sp>
    </p:spTree>
    <p:extLst>
      <p:ext uri="{BB962C8B-B14F-4D97-AF65-F5344CB8AC3E}">
        <p14:creationId xmlns:p14="http://schemas.microsoft.com/office/powerpoint/2010/main" val="5342945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08E8D2E-4ED0-4648-B9DD-780533C3E98C}"/>
              </a:ext>
            </a:extLst>
          </p:cNvPr>
          <p:cNvSpPr>
            <a:spLocks noGrp="1"/>
          </p:cNvSpPr>
          <p:nvPr>
            <p:ph type="title"/>
          </p:nvPr>
        </p:nvSpPr>
        <p:spPr/>
        <p:txBody>
          <a:bodyPr/>
          <a:lstStyle/>
          <a:p>
            <a:r>
              <a:rPr lang="it-IT" dirty="0"/>
              <a:t>Fattori di rischio e diagnosi</a:t>
            </a:r>
          </a:p>
        </p:txBody>
      </p:sp>
      <p:sp>
        <p:nvSpPr>
          <p:cNvPr id="3" name="Segnaposto contenuto 2">
            <a:extLst>
              <a:ext uri="{FF2B5EF4-FFF2-40B4-BE49-F238E27FC236}">
                <a16:creationId xmlns:a16="http://schemas.microsoft.com/office/drawing/2014/main" id="{C5686FDE-B1A0-48BB-8538-6A89CF089D96}"/>
              </a:ext>
            </a:extLst>
          </p:cNvPr>
          <p:cNvSpPr>
            <a:spLocks noGrp="1"/>
          </p:cNvSpPr>
          <p:nvPr>
            <p:ph idx="1"/>
          </p:nvPr>
        </p:nvSpPr>
        <p:spPr>
          <a:xfrm>
            <a:off x="1097280" y="1870878"/>
            <a:ext cx="10908584" cy="4788188"/>
          </a:xfrm>
        </p:spPr>
        <p:txBody>
          <a:bodyPr>
            <a:normAutofit fontScale="85000" lnSpcReduction="10000"/>
          </a:bodyPr>
          <a:lstStyle/>
          <a:p>
            <a:r>
              <a:rPr lang="it-IT" dirty="0"/>
              <a:t>Anatomici: dilatazione della sacca gastrica o dell’anastomosi gastro-digiunale, fisiologia residua che favorisce il maggior intake.</a:t>
            </a:r>
          </a:p>
          <a:p>
            <a:r>
              <a:rPr lang="it-IT" dirty="0"/>
              <a:t>Comportamentali: grazing, binge </a:t>
            </a:r>
            <a:r>
              <a:rPr lang="it-IT" dirty="0" err="1"/>
              <a:t>eating</a:t>
            </a:r>
            <a:r>
              <a:rPr lang="it-IT" dirty="0"/>
              <a:t>, consumo di zuccheri, aumento porzioni, ritorno a stili alimentari </a:t>
            </a:r>
            <a:r>
              <a:rPr lang="it-IT" dirty="0" err="1"/>
              <a:t>pre</a:t>
            </a:r>
            <a:r>
              <a:rPr lang="it-IT" dirty="0"/>
              <a:t>-chirurgia.</a:t>
            </a:r>
          </a:p>
          <a:p>
            <a:r>
              <a:rPr lang="it-IT" dirty="0"/>
              <a:t>Psicologici: disturbi del comportamento alimentare, ansia, depressione, scarsa aderenza al follow-up.</a:t>
            </a:r>
          </a:p>
          <a:p>
            <a:r>
              <a:rPr lang="it-IT" dirty="0"/>
              <a:t>Ormonali e fisiologici: cambiamenti negli ormoni dell’appetito (GLP-1, </a:t>
            </a:r>
            <a:r>
              <a:rPr lang="it-IT" dirty="0" err="1"/>
              <a:t>ghrelina</a:t>
            </a:r>
            <a:r>
              <a:rPr lang="it-IT" dirty="0"/>
              <a:t>, PYY), adattamenti metabolici.</a:t>
            </a:r>
          </a:p>
          <a:p>
            <a:pPr marL="0" indent="0">
              <a:buNone/>
            </a:pPr>
            <a:r>
              <a:rPr lang="it-IT" dirty="0"/>
              <a:t>Uno studio sistematico ha sottolineato che anche fattori genetici, tempo dal trattamento e caratteristiche psicosociali contribuiscono al rischio di WR.</a:t>
            </a:r>
          </a:p>
          <a:p>
            <a:pPr marL="0" indent="0">
              <a:buNone/>
            </a:pPr>
            <a:r>
              <a:rPr lang="it-IT" b="1" i="1" dirty="0">
                <a:solidFill>
                  <a:srgbClr val="212121"/>
                </a:solidFill>
                <a:effectLst/>
                <a:latin typeface="BlinkMacSystemFont"/>
              </a:rPr>
              <a:t>Valutazione diagnostica</a:t>
            </a:r>
          </a:p>
          <a:p>
            <a:pPr marL="0" indent="0">
              <a:buNone/>
            </a:pPr>
            <a:r>
              <a:rPr lang="it-IT" dirty="0"/>
              <a:t>Approccio multidisciplinare: chirurgo </a:t>
            </a:r>
            <a:r>
              <a:rPr lang="it-IT" dirty="0" err="1"/>
              <a:t>bariatrico</a:t>
            </a:r>
            <a:r>
              <a:rPr lang="it-IT" dirty="0"/>
              <a:t>, nutrizionista, psicologo/psichiatra.</a:t>
            </a:r>
          </a:p>
          <a:p>
            <a:pPr marL="0" indent="0">
              <a:buNone/>
            </a:pPr>
            <a:r>
              <a:rPr lang="it-IT" dirty="0"/>
              <a:t>Esecuzione di EGDS se si sospetta dilatazione o cambiamenti anatomici (es. fistola, dilatazione dell’anastomosi).</a:t>
            </a:r>
          </a:p>
          <a:p>
            <a:pPr marL="0" indent="0">
              <a:buNone/>
            </a:pPr>
            <a:r>
              <a:rPr lang="it-IT" dirty="0"/>
              <a:t>Imaging radiologico o TC con contrasto se indicato.</a:t>
            </a:r>
          </a:p>
          <a:p>
            <a:pPr marL="0" indent="0">
              <a:buNone/>
            </a:pPr>
            <a:r>
              <a:rPr lang="it-IT" dirty="0"/>
              <a:t>Registrazione del diario alimentare, analisi delle abitudini alimentari, valutazione psicologica.</a:t>
            </a:r>
          </a:p>
        </p:txBody>
      </p:sp>
    </p:spTree>
    <p:extLst>
      <p:ext uri="{BB962C8B-B14F-4D97-AF65-F5344CB8AC3E}">
        <p14:creationId xmlns:p14="http://schemas.microsoft.com/office/powerpoint/2010/main" val="9649149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393D26F-D69B-4A79-86D7-303459ECFF3F}"/>
              </a:ext>
            </a:extLst>
          </p:cNvPr>
          <p:cNvSpPr>
            <a:spLocks noGrp="1"/>
          </p:cNvSpPr>
          <p:nvPr>
            <p:ph type="title"/>
          </p:nvPr>
        </p:nvSpPr>
        <p:spPr/>
        <p:txBody>
          <a:bodyPr/>
          <a:lstStyle/>
          <a:p>
            <a:r>
              <a:rPr lang="it-IT" dirty="0"/>
              <a:t>Strategie terapeutiche</a:t>
            </a:r>
          </a:p>
        </p:txBody>
      </p:sp>
      <p:sp>
        <p:nvSpPr>
          <p:cNvPr id="3" name="Segnaposto contenuto 2">
            <a:extLst>
              <a:ext uri="{FF2B5EF4-FFF2-40B4-BE49-F238E27FC236}">
                <a16:creationId xmlns:a16="http://schemas.microsoft.com/office/drawing/2014/main" id="{4696DEB0-8BAC-4874-B014-66FCD35AC513}"/>
              </a:ext>
            </a:extLst>
          </p:cNvPr>
          <p:cNvSpPr>
            <a:spLocks noGrp="1"/>
          </p:cNvSpPr>
          <p:nvPr>
            <p:ph idx="1"/>
          </p:nvPr>
        </p:nvSpPr>
        <p:spPr>
          <a:xfrm>
            <a:off x="1216548" y="2108201"/>
            <a:ext cx="10251843" cy="4341460"/>
          </a:xfrm>
        </p:spPr>
        <p:txBody>
          <a:bodyPr>
            <a:normAutofit fontScale="92500" lnSpcReduction="10000"/>
          </a:bodyPr>
          <a:lstStyle/>
          <a:p>
            <a:r>
              <a:rPr lang="it-IT" dirty="0"/>
              <a:t>Interventi conservativi</a:t>
            </a:r>
          </a:p>
          <a:p>
            <a:pPr>
              <a:buFont typeface="Wingdings" panose="05000000000000000000" pitchFamily="2" charset="2"/>
              <a:buChar char="ü"/>
            </a:pPr>
            <a:r>
              <a:rPr lang="it-IT" dirty="0"/>
              <a:t>Nutrizione strutturata e supporto psicologico per modificare gli stili alimentari.</a:t>
            </a:r>
          </a:p>
          <a:p>
            <a:pPr>
              <a:buFont typeface="Wingdings" panose="05000000000000000000" pitchFamily="2" charset="2"/>
              <a:buChar char="ü"/>
            </a:pPr>
            <a:r>
              <a:rPr lang="it-IT" dirty="0"/>
              <a:t>Aumento dell’attività fisica.</a:t>
            </a:r>
          </a:p>
          <a:p>
            <a:pPr>
              <a:buFont typeface="Wingdings" panose="05000000000000000000" pitchFamily="2" charset="2"/>
              <a:buChar char="ü"/>
            </a:pPr>
            <a:r>
              <a:rPr lang="it-IT" dirty="0"/>
              <a:t>Uso di farmaci anti-obesità: GLP-1 analoghi (es. </a:t>
            </a:r>
            <a:r>
              <a:rPr lang="it-IT" dirty="0" err="1"/>
              <a:t>liraglutide</a:t>
            </a:r>
            <a:r>
              <a:rPr lang="it-IT" dirty="0"/>
              <a:t>, </a:t>
            </a:r>
            <a:r>
              <a:rPr lang="it-IT" dirty="0" err="1"/>
              <a:t>semaglutide</a:t>
            </a:r>
            <a:r>
              <a:rPr lang="it-IT" dirty="0"/>
              <a:t>) o </a:t>
            </a:r>
            <a:r>
              <a:rPr lang="it-IT" dirty="0" err="1"/>
              <a:t>tirzepatide</a:t>
            </a:r>
            <a:r>
              <a:rPr lang="it-IT" dirty="0"/>
              <a:t>.</a:t>
            </a:r>
          </a:p>
          <a:p>
            <a:r>
              <a:rPr lang="it-IT" dirty="0"/>
              <a:t>Interventi endoscopici</a:t>
            </a:r>
          </a:p>
          <a:p>
            <a:pPr>
              <a:buFont typeface="Wingdings" panose="05000000000000000000" pitchFamily="2" charset="2"/>
              <a:buChar char="ü"/>
            </a:pPr>
            <a:r>
              <a:rPr lang="it-IT" dirty="0" err="1"/>
              <a:t>TORe</a:t>
            </a:r>
            <a:r>
              <a:rPr lang="it-IT" dirty="0"/>
              <a:t> (</a:t>
            </a:r>
            <a:r>
              <a:rPr lang="it-IT" dirty="0" err="1"/>
              <a:t>transoral</a:t>
            </a:r>
            <a:r>
              <a:rPr lang="it-IT" dirty="0"/>
              <a:t> outlet </a:t>
            </a:r>
            <a:r>
              <a:rPr lang="it-IT" dirty="0" err="1"/>
              <a:t>reduction</a:t>
            </a:r>
            <a:r>
              <a:rPr lang="it-IT" dirty="0"/>
              <a:t>) per restringere l’anastomosi gastro-digiunale dilatata.</a:t>
            </a:r>
          </a:p>
          <a:p>
            <a:pPr>
              <a:buFont typeface="Wingdings" panose="05000000000000000000" pitchFamily="2" charset="2"/>
              <a:buChar char="ü"/>
            </a:pPr>
            <a:r>
              <a:rPr lang="it-IT" dirty="0" err="1"/>
              <a:t>Plicature</a:t>
            </a:r>
            <a:r>
              <a:rPr lang="it-IT" dirty="0"/>
              <a:t> endoscopiche della sacca gastrica.</a:t>
            </a:r>
          </a:p>
          <a:p>
            <a:r>
              <a:rPr lang="it-IT" dirty="0"/>
              <a:t>Revisione chirurgica</a:t>
            </a:r>
          </a:p>
          <a:p>
            <a:pPr>
              <a:buFont typeface="Wingdings" panose="05000000000000000000" pitchFamily="2" charset="2"/>
              <a:buChar char="ü"/>
            </a:pPr>
            <a:r>
              <a:rPr lang="it-IT" dirty="0"/>
              <a:t>Tipi di revisione: conversione di sleeve in bypass, </a:t>
            </a:r>
            <a:r>
              <a:rPr lang="it-IT" dirty="0" err="1"/>
              <a:t>distalizzazione</a:t>
            </a:r>
            <a:r>
              <a:rPr lang="it-IT" dirty="0"/>
              <a:t> della anastomosi, aggiunta di restrizione.</a:t>
            </a:r>
          </a:p>
        </p:txBody>
      </p:sp>
      <p:pic>
        <p:nvPicPr>
          <p:cNvPr id="6" name="Immagine 5">
            <a:extLst>
              <a:ext uri="{FF2B5EF4-FFF2-40B4-BE49-F238E27FC236}">
                <a16:creationId xmlns:a16="http://schemas.microsoft.com/office/drawing/2014/main" id="{3AC52005-5D10-4CDD-A07B-C01282DE2772}"/>
              </a:ext>
            </a:extLst>
          </p:cNvPr>
          <p:cNvPicPr>
            <a:picLocks noChangeAspect="1"/>
          </p:cNvPicPr>
          <p:nvPr/>
        </p:nvPicPr>
        <p:blipFill>
          <a:blip r:embed="rId2"/>
          <a:stretch>
            <a:fillRect/>
          </a:stretch>
        </p:blipFill>
        <p:spPr>
          <a:xfrm>
            <a:off x="7609334" y="408339"/>
            <a:ext cx="1943200" cy="1968601"/>
          </a:xfrm>
          <a:prstGeom prst="rect">
            <a:avLst/>
          </a:prstGeom>
        </p:spPr>
      </p:pic>
    </p:spTree>
    <p:extLst>
      <p:ext uri="{BB962C8B-B14F-4D97-AF65-F5344CB8AC3E}">
        <p14:creationId xmlns:p14="http://schemas.microsoft.com/office/powerpoint/2010/main" val="27272281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AD6EF8F-EDE4-4D3D-ACCF-8A22917F9CD4}"/>
              </a:ext>
            </a:extLst>
          </p:cNvPr>
          <p:cNvSpPr>
            <a:spLocks noGrp="1"/>
          </p:cNvSpPr>
          <p:nvPr>
            <p:ph type="title"/>
          </p:nvPr>
        </p:nvSpPr>
        <p:spPr/>
        <p:txBody>
          <a:bodyPr/>
          <a:lstStyle/>
          <a:p>
            <a:r>
              <a:rPr lang="it-IT" dirty="0"/>
              <a:t>NUOVE EVIDENZE</a:t>
            </a:r>
          </a:p>
        </p:txBody>
      </p:sp>
      <p:pic>
        <p:nvPicPr>
          <p:cNvPr id="5" name="Segnaposto contenuto 4">
            <a:extLst>
              <a:ext uri="{FF2B5EF4-FFF2-40B4-BE49-F238E27FC236}">
                <a16:creationId xmlns:a16="http://schemas.microsoft.com/office/drawing/2014/main" id="{36DB3013-5960-4954-8629-00448D2E3808}"/>
              </a:ext>
            </a:extLst>
          </p:cNvPr>
          <p:cNvPicPr>
            <a:picLocks noGrp="1" noChangeAspect="1"/>
          </p:cNvPicPr>
          <p:nvPr>
            <p:ph idx="1"/>
          </p:nvPr>
        </p:nvPicPr>
        <p:blipFill>
          <a:blip r:embed="rId2"/>
          <a:stretch>
            <a:fillRect/>
          </a:stretch>
        </p:blipFill>
        <p:spPr>
          <a:xfrm>
            <a:off x="329468" y="2016567"/>
            <a:ext cx="5797012" cy="2000695"/>
          </a:xfrm>
        </p:spPr>
      </p:pic>
      <p:pic>
        <p:nvPicPr>
          <p:cNvPr id="7" name="Immagine 6">
            <a:extLst>
              <a:ext uri="{FF2B5EF4-FFF2-40B4-BE49-F238E27FC236}">
                <a16:creationId xmlns:a16="http://schemas.microsoft.com/office/drawing/2014/main" id="{EF09114D-5CDD-4F8B-A58C-4F596DD9581B}"/>
              </a:ext>
            </a:extLst>
          </p:cNvPr>
          <p:cNvPicPr>
            <a:picLocks noChangeAspect="1"/>
          </p:cNvPicPr>
          <p:nvPr/>
        </p:nvPicPr>
        <p:blipFill>
          <a:blip r:embed="rId3"/>
          <a:stretch>
            <a:fillRect/>
          </a:stretch>
        </p:blipFill>
        <p:spPr>
          <a:xfrm>
            <a:off x="5884985" y="3709186"/>
            <a:ext cx="6020109" cy="2959252"/>
          </a:xfrm>
          <a:prstGeom prst="rect">
            <a:avLst/>
          </a:prstGeom>
        </p:spPr>
      </p:pic>
      <p:sp>
        <p:nvSpPr>
          <p:cNvPr id="8" name="CasellaDiTesto 7">
            <a:extLst>
              <a:ext uri="{FF2B5EF4-FFF2-40B4-BE49-F238E27FC236}">
                <a16:creationId xmlns:a16="http://schemas.microsoft.com/office/drawing/2014/main" id="{94EB36FD-C803-4516-970D-22C7D07B7BE8}"/>
              </a:ext>
            </a:extLst>
          </p:cNvPr>
          <p:cNvSpPr txBox="1"/>
          <p:nvPr/>
        </p:nvSpPr>
        <p:spPr>
          <a:xfrm>
            <a:off x="6275157" y="1737360"/>
            <a:ext cx="5172293" cy="1477328"/>
          </a:xfrm>
          <a:prstGeom prst="rect">
            <a:avLst/>
          </a:prstGeom>
          <a:noFill/>
        </p:spPr>
        <p:txBody>
          <a:bodyPr wrap="square" rtlCol="0">
            <a:spAutoFit/>
          </a:bodyPr>
          <a:lstStyle/>
          <a:p>
            <a:r>
              <a:rPr lang="it-IT" dirty="0"/>
              <a:t>La modulazione del microbiota intestinale, supportata da una adeguata assunzione di micronutrienti, potrebbe giocare un ruolo nella stabilità ponderale e nel mantenimento dei risultati in termini metabolici dopo MBS.</a:t>
            </a:r>
          </a:p>
        </p:txBody>
      </p:sp>
      <p:sp>
        <p:nvSpPr>
          <p:cNvPr id="9" name="CasellaDiTesto 8">
            <a:extLst>
              <a:ext uri="{FF2B5EF4-FFF2-40B4-BE49-F238E27FC236}">
                <a16:creationId xmlns:a16="http://schemas.microsoft.com/office/drawing/2014/main" id="{CD12C21B-F1D8-4E2A-90EA-519C2A71D6D7}"/>
              </a:ext>
            </a:extLst>
          </p:cNvPr>
          <p:cNvSpPr txBox="1"/>
          <p:nvPr/>
        </p:nvSpPr>
        <p:spPr>
          <a:xfrm>
            <a:off x="329468" y="4613821"/>
            <a:ext cx="5172293" cy="1754326"/>
          </a:xfrm>
          <a:prstGeom prst="rect">
            <a:avLst/>
          </a:prstGeom>
          <a:noFill/>
        </p:spPr>
        <p:txBody>
          <a:bodyPr wrap="square" rtlCol="0">
            <a:spAutoFit/>
          </a:bodyPr>
          <a:lstStyle/>
          <a:p>
            <a:r>
              <a:rPr lang="it-IT" dirty="0"/>
              <a:t>Un modello computazionale ha valutato gli effetti della SG sulla dinamica di miscelazione e svuotamento gastrico, rafforzando l’idea che anche procedure considerate «restrittive» abbiano importanti effetti fisiologici su metabolismo, digestione e assorbimento.</a:t>
            </a:r>
          </a:p>
        </p:txBody>
      </p:sp>
    </p:spTree>
    <p:extLst>
      <p:ext uri="{BB962C8B-B14F-4D97-AF65-F5344CB8AC3E}">
        <p14:creationId xmlns:p14="http://schemas.microsoft.com/office/powerpoint/2010/main" val="39034954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DEE2D2F-6DCC-45D1-A932-814D0CF93640}"/>
              </a:ext>
            </a:extLst>
          </p:cNvPr>
          <p:cNvSpPr>
            <a:spLocks noGrp="1"/>
          </p:cNvSpPr>
          <p:nvPr>
            <p:ph type="title"/>
          </p:nvPr>
        </p:nvSpPr>
        <p:spPr/>
        <p:txBody>
          <a:bodyPr/>
          <a:lstStyle/>
          <a:p>
            <a:r>
              <a:rPr lang="it-IT" dirty="0"/>
              <a:t>Per concludere</a:t>
            </a:r>
          </a:p>
        </p:txBody>
      </p:sp>
      <p:sp>
        <p:nvSpPr>
          <p:cNvPr id="3" name="Segnaposto contenuto 2">
            <a:extLst>
              <a:ext uri="{FF2B5EF4-FFF2-40B4-BE49-F238E27FC236}">
                <a16:creationId xmlns:a16="http://schemas.microsoft.com/office/drawing/2014/main" id="{EB472716-FC70-485E-AA93-84654571A258}"/>
              </a:ext>
            </a:extLst>
          </p:cNvPr>
          <p:cNvSpPr>
            <a:spLocks noGrp="1"/>
          </p:cNvSpPr>
          <p:nvPr>
            <p:ph idx="1"/>
          </p:nvPr>
        </p:nvSpPr>
        <p:spPr>
          <a:xfrm>
            <a:off x="1216547" y="1737360"/>
            <a:ext cx="5016729" cy="5005467"/>
          </a:xfrm>
        </p:spPr>
        <p:txBody>
          <a:bodyPr>
            <a:normAutofit fontScale="77500" lnSpcReduction="20000"/>
          </a:bodyPr>
          <a:lstStyle/>
          <a:p>
            <a:r>
              <a:rPr lang="it-IT" dirty="0"/>
              <a:t>Le complicanze tardive della MBS non sono marginali: sono parte integrante del decorso di un trattamento complesso, e possono compromettere il successo a lungo termine.</a:t>
            </a:r>
          </a:p>
          <a:p>
            <a:r>
              <a:rPr lang="it-IT" dirty="0"/>
              <a:t>La gestione deve essere proattiva, non solo reattiva: screening regolare, educazione del paziente, aderenza agli integratori e follow-up multidisciplinare sono fondamentali.</a:t>
            </a:r>
          </a:p>
          <a:p>
            <a:r>
              <a:rPr lang="it-IT" dirty="0"/>
              <a:t>La differenza tra esito positivo duraturo e risultato insoddisfacente risiede nell’applicazione di algoritmi pratici integrati, che aiutano a standardizzare la cura e a intervenire precocemente.</a:t>
            </a:r>
          </a:p>
          <a:p>
            <a:r>
              <a:rPr lang="it-IT" dirty="0"/>
              <a:t>Ulteriori aree di ricerca includono: modelli predittivi individuali (es. tramite machine learning), studio del microbiota intestinale, e strategie innovative per migliorare la compliance nutrizionale.</a:t>
            </a:r>
          </a:p>
          <a:p>
            <a:r>
              <a:rPr lang="it-IT" dirty="0"/>
              <a:t>Soltanto attraverso un follow-up strutturato, un adeguato livello di personalizzazione e l’integrazione tra competenze chirurgiche, nutrizionali e psicologiche si può garantire ai pazienti un percorso sicuro, efficace e sostenibile nel lungo termine.</a:t>
            </a:r>
          </a:p>
        </p:txBody>
      </p:sp>
      <p:graphicFrame>
        <p:nvGraphicFramePr>
          <p:cNvPr id="5" name="Diagramma 4">
            <a:extLst>
              <a:ext uri="{FF2B5EF4-FFF2-40B4-BE49-F238E27FC236}">
                <a16:creationId xmlns:a16="http://schemas.microsoft.com/office/drawing/2014/main" id="{0A11560D-CC2E-4A9C-ABCA-35A89488A28C}"/>
              </a:ext>
            </a:extLst>
          </p:cNvPr>
          <p:cNvGraphicFramePr/>
          <p:nvPr>
            <p:extLst>
              <p:ext uri="{D42A27DB-BD31-4B8C-83A1-F6EECF244321}">
                <p14:modId xmlns:p14="http://schemas.microsoft.com/office/powerpoint/2010/main" val="4211801362"/>
              </p:ext>
            </p:extLst>
          </p:nvPr>
        </p:nvGraphicFramePr>
        <p:xfrm>
          <a:off x="6126480" y="1011981"/>
          <a:ext cx="5476318" cy="46061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63341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2D6FADF9-32C5-4867-BC6B-19FF1441FB78}"/>
              </a:ext>
            </a:extLst>
          </p:cNvPr>
          <p:cNvSpPr>
            <a:spLocks noGrp="1"/>
          </p:cNvSpPr>
          <p:nvPr>
            <p:ph idx="1"/>
          </p:nvPr>
        </p:nvSpPr>
        <p:spPr>
          <a:xfrm>
            <a:off x="1010958" y="188464"/>
            <a:ext cx="10058400" cy="4347419"/>
          </a:xfrm>
        </p:spPr>
        <p:txBody>
          <a:bodyPr/>
          <a:lstStyle/>
          <a:p>
            <a:r>
              <a:rPr lang="it-IT" dirty="0"/>
              <a:t>Obiettivi: identificare e gestire deficit nutrizionali, dumping </a:t>
            </a:r>
            <a:r>
              <a:rPr lang="it-IT" dirty="0" err="1"/>
              <a:t>syndrome</a:t>
            </a:r>
            <a:r>
              <a:rPr lang="it-IT" dirty="0"/>
              <a:t> e WR</a:t>
            </a:r>
          </a:p>
          <a:p>
            <a:endParaRPr lang="it-IT" dirty="0"/>
          </a:p>
        </p:txBody>
      </p:sp>
      <p:pic>
        <p:nvPicPr>
          <p:cNvPr id="5" name="Segnaposto contenuto 3">
            <a:extLst>
              <a:ext uri="{FF2B5EF4-FFF2-40B4-BE49-F238E27FC236}">
                <a16:creationId xmlns:a16="http://schemas.microsoft.com/office/drawing/2014/main" id="{21B85038-6F1E-487A-A6BB-03CF155DD6BA}"/>
              </a:ext>
            </a:extLst>
          </p:cNvPr>
          <p:cNvPicPr>
            <a:picLocks noChangeAspect="1"/>
          </p:cNvPicPr>
          <p:nvPr/>
        </p:nvPicPr>
        <p:blipFill>
          <a:blip r:embed="rId2"/>
          <a:stretch>
            <a:fillRect/>
          </a:stretch>
        </p:blipFill>
        <p:spPr>
          <a:xfrm>
            <a:off x="681807" y="4429519"/>
            <a:ext cx="4188092" cy="2338874"/>
          </a:xfrm>
          <a:prstGeom prst="rect">
            <a:avLst/>
          </a:prstGeom>
        </p:spPr>
      </p:pic>
      <p:pic>
        <p:nvPicPr>
          <p:cNvPr id="6" name="Immagine 5">
            <a:extLst>
              <a:ext uri="{FF2B5EF4-FFF2-40B4-BE49-F238E27FC236}">
                <a16:creationId xmlns:a16="http://schemas.microsoft.com/office/drawing/2014/main" id="{8285C817-4376-43DD-8896-C4CEBDF376CF}"/>
              </a:ext>
            </a:extLst>
          </p:cNvPr>
          <p:cNvPicPr>
            <a:picLocks noChangeAspect="1"/>
          </p:cNvPicPr>
          <p:nvPr/>
        </p:nvPicPr>
        <p:blipFill>
          <a:blip r:embed="rId3"/>
          <a:stretch>
            <a:fillRect/>
          </a:stretch>
        </p:blipFill>
        <p:spPr>
          <a:xfrm>
            <a:off x="4810867" y="844398"/>
            <a:ext cx="5003681" cy="1550727"/>
          </a:xfrm>
          <a:prstGeom prst="rect">
            <a:avLst/>
          </a:prstGeom>
        </p:spPr>
      </p:pic>
      <p:pic>
        <p:nvPicPr>
          <p:cNvPr id="8" name="Immagine 7">
            <a:extLst>
              <a:ext uri="{FF2B5EF4-FFF2-40B4-BE49-F238E27FC236}">
                <a16:creationId xmlns:a16="http://schemas.microsoft.com/office/drawing/2014/main" id="{1864F078-A936-4583-A7D4-A40D7AB17B89}"/>
              </a:ext>
            </a:extLst>
          </p:cNvPr>
          <p:cNvPicPr>
            <a:picLocks noChangeAspect="1"/>
          </p:cNvPicPr>
          <p:nvPr/>
        </p:nvPicPr>
        <p:blipFill>
          <a:blip r:embed="rId4"/>
          <a:stretch>
            <a:fillRect/>
          </a:stretch>
        </p:blipFill>
        <p:spPr>
          <a:xfrm>
            <a:off x="1169044" y="624404"/>
            <a:ext cx="2623416" cy="3627440"/>
          </a:xfrm>
          <a:prstGeom prst="rect">
            <a:avLst/>
          </a:prstGeom>
        </p:spPr>
      </p:pic>
      <p:pic>
        <p:nvPicPr>
          <p:cNvPr id="10" name="Immagine 9">
            <a:extLst>
              <a:ext uri="{FF2B5EF4-FFF2-40B4-BE49-F238E27FC236}">
                <a16:creationId xmlns:a16="http://schemas.microsoft.com/office/drawing/2014/main" id="{80703F42-0C09-41C9-BA98-446083B3B2AA}"/>
              </a:ext>
            </a:extLst>
          </p:cNvPr>
          <p:cNvPicPr>
            <a:picLocks noChangeAspect="1"/>
          </p:cNvPicPr>
          <p:nvPr/>
        </p:nvPicPr>
        <p:blipFill>
          <a:blip r:embed="rId5"/>
          <a:stretch>
            <a:fillRect/>
          </a:stretch>
        </p:blipFill>
        <p:spPr>
          <a:xfrm>
            <a:off x="4810867" y="2535944"/>
            <a:ext cx="5637688" cy="1893575"/>
          </a:xfrm>
          <a:prstGeom prst="rect">
            <a:avLst/>
          </a:prstGeom>
        </p:spPr>
      </p:pic>
      <p:pic>
        <p:nvPicPr>
          <p:cNvPr id="12" name="Immagine 11">
            <a:extLst>
              <a:ext uri="{FF2B5EF4-FFF2-40B4-BE49-F238E27FC236}">
                <a16:creationId xmlns:a16="http://schemas.microsoft.com/office/drawing/2014/main" id="{F9777E09-8939-47CD-94E8-B24299E30669}"/>
              </a:ext>
            </a:extLst>
          </p:cNvPr>
          <p:cNvPicPr>
            <a:picLocks noChangeAspect="1"/>
          </p:cNvPicPr>
          <p:nvPr/>
        </p:nvPicPr>
        <p:blipFill>
          <a:blip r:embed="rId6"/>
          <a:stretch>
            <a:fillRect/>
          </a:stretch>
        </p:blipFill>
        <p:spPr>
          <a:xfrm>
            <a:off x="4810867" y="4676702"/>
            <a:ext cx="6137686" cy="2166242"/>
          </a:xfrm>
          <a:prstGeom prst="rect">
            <a:avLst/>
          </a:prstGeom>
        </p:spPr>
      </p:pic>
    </p:spTree>
    <p:extLst>
      <p:ext uri="{BB962C8B-B14F-4D97-AF65-F5344CB8AC3E}">
        <p14:creationId xmlns:p14="http://schemas.microsoft.com/office/powerpoint/2010/main" val="13018933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4AE125D-93AD-4CFA-8F8E-D9A8E2839AF4}"/>
              </a:ext>
            </a:extLst>
          </p:cNvPr>
          <p:cNvSpPr>
            <a:spLocks noGrp="1"/>
          </p:cNvSpPr>
          <p:nvPr>
            <p:ph type="title"/>
          </p:nvPr>
        </p:nvSpPr>
        <p:spPr/>
        <p:txBody>
          <a:bodyPr/>
          <a:lstStyle/>
          <a:p>
            <a:r>
              <a:rPr lang="it-IT" dirty="0"/>
              <a:t>BIBLIOGRAFIA</a:t>
            </a:r>
          </a:p>
        </p:txBody>
      </p:sp>
      <p:sp>
        <p:nvSpPr>
          <p:cNvPr id="3" name="Segnaposto contenuto 2">
            <a:extLst>
              <a:ext uri="{FF2B5EF4-FFF2-40B4-BE49-F238E27FC236}">
                <a16:creationId xmlns:a16="http://schemas.microsoft.com/office/drawing/2014/main" id="{E846C125-DDC8-49B2-AAB2-2C3C0EA2F74D}"/>
              </a:ext>
            </a:extLst>
          </p:cNvPr>
          <p:cNvSpPr>
            <a:spLocks noGrp="1"/>
          </p:cNvSpPr>
          <p:nvPr>
            <p:ph idx="1"/>
          </p:nvPr>
        </p:nvSpPr>
        <p:spPr>
          <a:xfrm>
            <a:off x="1216548" y="1737361"/>
            <a:ext cx="10058400" cy="5120640"/>
          </a:xfrm>
        </p:spPr>
        <p:txBody>
          <a:bodyPr>
            <a:normAutofit fontScale="55000" lnSpcReduction="20000"/>
          </a:bodyPr>
          <a:lstStyle/>
          <a:p>
            <a:pPr algn="l">
              <a:buFont typeface="+mj-lt"/>
              <a:buAutoNum type="arabicPeriod"/>
            </a:pPr>
            <a:r>
              <a:rPr lang="en-US" b="0" i="0" dirty="0" err="1">
                <a:solidFill>
                  <a:srgbClr val="1B1B1B"/>
                </a:solidFill>
                <a:effectLst/>
                <a:latin typeface="+mj-lt"/>
              </a:rPr>
              <a:t>Budny</a:t>
            </a:r>
            <a:r>
              <a:rPr lang="en-US" b="0" i="0" dirty="0">
                <a:solidFill>
                  <a:srgbClr val="1B1B1B"/>
                </a:solidFill>
                <a:effectLst/>
                <a:latin typeface="+mj-lt"/>
              </a:rPr>
              <a:t>, A., </a:t>
            </a:r>
            <a:r>
              <a:rPr lang="en-US" b="0" i="0" dirty="0" err="1">
                <a:solidFill>
                  <a:srgbClr val="1B1B1B"/>
                </a:solidFill>
                <a:effectLst/>
                <a:latin typeface="+mj-lt"/>
              </a:rPr>
              <a:t>Janczy</a:t>
            </a:r>
            <a:r>
              <a:rPr lang="en-US" b="0" i="0" dirty="0">
                <a:solidFill>
                  <a:srgbClr val="1B1B1B"/>
                </a:solidFill>
                <a:effectLst/>
                <a:latin typeface="+mj-lt"/>
              </a:rPr>
              <a:t>, A., Szymanski, M., &amp; Mika, A. (2024). Long-Term Follow-Up After Bariatric Surgery: Key to Successful Outcomes in Obesity Management. </a:t>
            </a:r>
            <a:r>
              <a:rPr lang="en-US" b="0" i="1" dirty="0">
                <a:solidFill>
                  <a:srgbClr val="1B1B1B"/>
                </a:solidFill>
                <a:effectLst/>
                <a:latin typeface="+mj-lt"/>
              </a:rPr>
              <a:t>Nutrients</a:t>
            </a:r>
            <a:r>
              <a:rPr lang="en-US" b="0" i="0" dirty="0">
                <a:solidFill>
                  <a:srgbClr val="1B1B1B"/>
                </a:solidFill>
                <a:effectLst/>
                <a:latin typeface="+mj-lt"/>
              </a:rPr>
              <a:t>, </a:t>
            </a:r>
            <a:r>
              <a:rPr lang="en-US" b="0" i="1" dirty="0">
                <a:solidFill>
                  <a:srgbClr val="1B1B1B"/>
                </a:solidFill>
                <a:effectLst/>
                <a:latin typeface="+mj-lt"/>
              </a:rPr>
              <a:t>16</a:t>
            </a:r>
            <a:r>
              <a:rPr lang="en-US" b="0" i="0" dirty="0">
                <a:solidFill>
                  <a:srgbClr val="1B1B1B"/>
                </a:solidFill>
                <a:effectLst/>
                <a:latin typeface="+mj-lt"/>
              </a:rPr>
              <a:t>(24), 4399. </a:t>
            </a:r>
            <a:endParaRPr lang="en-US" b="0" i="0" dirty="0">
              <a:solidFill>
                <a:srgbClr val="333333"/>
              </a:solidFill>
              <a:effectLst/>
              <a:latin typeface="+mj-lt"/>
            </a:endParaRPr>
          </a:p>
          <a:p>
            <a:pPr algn="l">
              <a:buFont typeface="+mj-lt"/>
              <a:buAutoNum type="arabicPeriod"/>
            </a:pPr>
            <a:r>
              <a:rPr lang="en-US" b="0" i="0" dirty="0" err="1">
                <a:solidFill>
                  <a:srgbClr val="1B1B1B"/>
                </a:solidFill>
                <a:effectLst/>
                <a:latin typeface="+mj-lt"/>
              </a:rPr>
              <a:t>Busetto</a:t>
            </a:r>
            <a:r>
              <a:rPr lang="en-US" b="0" i="0" dirty="0">
                <a:solidFill>
                  <a:srgbClr val="1B1B1B"/>
                </a:solidFill>
                <a:effectLst/>
                <a:latin typeface="+mj-lt"/>
              </a:rPr>
              <a:t> et al.: Practical Recommendations of the Obesity Management Task Force of the European Association for the Study of Obesity for the Post-Bariatric Surgery Medical Management.</a:t>
            </a:r>
          </a:p>
          <a:p>
            <a:pPr algn="l">
              <a:buFont typeface="+mj-lt"/>
              <a:buAutoNum type="arabicPeriod"/>
            </a:pPr>
            <a:r>
              <a:rPr lang="en-US" b="0" i="0" dirty="0">
                <a:solidFill>
                  <a:srgbClr val="1B1B1B"/>
                </a:solidFill>
                <a:effectLst/>
                <a:latin typeface="+mj-lt"/>
              </a:rPr>
              <a:t>Noria, S. F., Shelby, R. D., Atkins, K. D., Nguyen, N. T., &amp; </a:t>
            </a:r>
            <a:r>
              <a:rPr lang="en-US" b="0" i="0" dirty="0" err="1">
                <a:solidFill>
                  <a:srgbClr val="1B1B1B"/>
                </a:solidFill>
                <a:effectLst/>
                <a:latin typeface="+mj-lt"/>
              </a:rPr>
              <a:t>Gadde</a:t>
            </a:r>
            <a:r>
              <a:rPr lang="en-US" b="0" i="0" dirty="0">
                <a:solidFill>
                  <a:srgbClr val="1B1B1B"/>
                </a:solidFill>
                <a:effectLst/>
                <a:latin typeface="+mj-lt"/>
              </a:rPr>
              <a:t>, K. M. (2023). Weight Regain After Bariatric Surgery: Scope of the Problem, Causes, Prevention, and Treatment. </a:t>
            </a:r>
            <a:r>
              <a:rPr lang="en-US" b="0" i="1" dirty="0">
                <a:solidFill>
                  <a:srgbClr val="1B1B1B"/>
                </a:solidFill>
                <a:effectLst/>
                <a:latin typeface="+mj-lt"/>
              </a:rPr>
              <a:t>Current diabetes reports</a:t>
            </a:r>
            <a:r>
              <a:rPr lang="en-US" b="0" i="0" dirty="0">
                <a:solidFill>
                  <a:srgbClr val="1B1B1B"/>
                </a:solidFill>
                <a:effectLst/>
                <a:latin typeface="+mj-lt"/>
              </a:rPr>
              <a:t>, </a:t>
            </a:r>
            <a:r>
              <a:rPr lang="en-US" b="0" i="1" dirty="0">
                <a:solidFill>
                  <a:srgbClr val="1B1B1B"/>
                </a:solidFill>
                <a:effectLst/>
                <a:latin typeface="+mj-lt"/>
              </a:rPr>
              <a:t>23</a:t>
            </a:r>
            <a:r>
              <a:rPr lang="en-US" b="0" i="0" dirty="0">
                <a:solidFill>
                  <a:srgbClr val="1B1B1B"/>
                </a:solidFill>
                <a:effectLst/>
                <a:latin typeface="+mj-lt"/>
              </a:rPr>
              <a:t>(3), 31–42. </a:t>
            </a:r>
          </a:p>
          <a:p>
            <a:pPr algn="l">
              <a:buFont typeface="+mj-lt"/>
              <a:buAutoNum type="arabicPeriod"/>
            </a:pPr>
            <a:r>
              <a:rPr lang="en-US" b="0" i="0" dirty="0" err="1">
                <a:solidFill>
                  <a:srgbClr val="1B1B1B"/>
                </a:solidFill>
                <a:effectLst/>
                <a:latin typeface="+mj-lt"/>
              </a:rPr>
              <a:t>Budny</a:t>
            </a:r>
            <a:r>
              <a:rPr lang="en-US" b="0" i="0" dirty="0">
                <a:solidFill>
                  <a:srgbClr val="1B1B1B"/>
                </a:solidFill>
                <a:effectLst/>
                <a:latin typeface="+mj-lt"/>
              </a:rPr>
              <a:t>, A., </a:t>
            </a:r>
            <a:r>
              <a:rPr lang="en-US" b="0" i="0" dirty="0" err="1">
                <a:solidFill>
                  <a:srgbClr val="1B1B1B"/>
                </a:solidFill>
                <a:effectLst/>
                <a:latin typeface="+mj-lt"/>
              </a:rPr>
              <a:t>Janczy</a:t>
            </a:r>
            <a:r>
              <a:rPr lang="en-US" b="0" i="0" dirty="0">
                <a:solidFill>
                  <a:srgbClr val="1B1B1B"/>
                </a:solidFill>
                <a:effectLst/>
                <a:latin typeface="+mj-lt"/>
              </a:rPr>
              <a:t>, A., Szymanski, M., &amp; Mika, A. (2024). Long-Term Follow-Up After Bariatric Surgery: Key to Successful Outcomes in Obesity Management. </a:t>
            </a:r>
            <a:r>
              <a:rPr lang="en-US" b="0" i="1" dirty="0">
                <a:solidFill>
                  <a:srgbClr val="1B1B1B"/>
                </a:solidFill>
                <a:effectLst/>
                <a:latin typeface="+mj-lt"/>
              </a:rPr>
              <a:t>Nutrients</a:t>
            </a:r>
            <a:r>
              <a:rPr lang="en-US" b="0" i="0" dirty="0">
                <a:solidFill>
                  <a:srgbClr val="1B1B1B"/>
                </a:solidFill>
                <a:effectLst/>
                <a:latin typeface="+mj-lt"/>
              </a:rPr>
              <a:t>, </a:t>
            </a:r>
            <a:r>
              <a:rPr lang="en-US" b="0" i="1" dirty="0">
                <a:solidFill>
                  <a:srgbClr val="1B1B1B"/>
                </a:solidFill>
                <a:effectLst/>
                <a:latin typeface="+mj-lt"/>
              </a:rPr>
              <a:t>16</a:t>
            </a:r>
            <a:r>
              <a:rPr lang="en-US" b="0" i="0" dirty="0">
                <a:solidFill>
                  <a:srgbClr val="1B1B1B"/>
                </a:solidFill>
                <a:effectLst/>
                <a:latin typeface="+mj-lt"/>
              </a:rPr>
              <a:t>(24), 4399. </a:t>
            </a:r>
          </a:p>
          <a:p>
            <a:pPr algn="l">
              <a:buFont typeface="+mj-lt"/>
              <a:buAutoNum type="arabicPeriod"/>
            </a:pPr>
            <a:r>
              <a:rPr lang="it-IT" b="0" i="0" dirty="0" err="1">
                <a:solidFill>
                  <a:srgbClr val="222222"/>
                </a:solidFill>
                <a:effectLst/>
                <a:latin typeface="+mj-lt"/>
              </a:rPr>
              <a:t>Voorwinde</a:t>
            </a:r>
            <a:r>
              <a:rPr lang="it-IT" b="0" i="0" dirty="0">
                <a:solidFill>
                  <a:srgbClr val="222222"/>
                </a:solidFill>
                <a:effectLst/>
                <a:latin typeface="+mj-lt"/>
              </a:rPr>
              <a:t>, V., </a:t>
            </a:r>
            <a:r>
              <a:rPr lang="it-IT" b="0" i="0" dirty="0" err="1">
                <a:solidFill>
                  <a:srgbClr val="222222"/>
                </a:solidFill>
                <a:effectLst/>
                <a:latin typeface="+mj-lt"/>
              </a:rPr>
              <a:t>Steenhuis</a:t>
            </a:r>
            <a:r>
              <a:rPr lang="it-IT" b="0" i="0" dirty="0">
                <a:solidFill>
                  <a:srgbClr val="222222"/>
                </a:solidFill>
                <a:effectLst/>
                <a:latin typeface="+mj-lt"/>
              </a:rPr>
              <a:t>, I.H.M., Janssen, I.M.C. </a:t>
            </a:r>
            <a:r>
              <a:rPr lang="it-IT" b="0" i="1" dirty="0">
                <a:solidFill>
                  <a:srgbClr val="222222"/>
                </a:solidFill>
                <a:effectLst/>
                <a:latin typeface="+mj-lt"/>
              </a:rPr>
              <a:t>et al.</a:t>
            </a:r>
            <a:r>
              <a:rPr lang="it-IT" b="0" i="0" dirty="0">
                <a:solidFill>
                  <a:srgbClr val="222222"/>
                </a:solidFill>
                <a:effectLst/>
                <a:latin typeface="+mj-lt"/>
              </a:rPr>
              <a:t> </a:t>
            </a:r>
            <a:r>
              <a:rPr lang="it-IT" b="0" i="0" dirty="0" err="1">
                <a:solidFill>
                  <a:srgbClr val="222222"/>
                </a:solidFill>
                <a:effectLst/>
                <a:latin typeface="+mj-lt"/>
              </a:rPr>
              <a:t>Definitions</a:t>
            </a:r>
            <a:r>
              <a:rPr lang="it-IT" b="0" i="0" dirty="0">
                <a:solidFill>
                  <a:srgbClr val="222222"/>
                </a:solidFill>
                <a:effectLst/>
                <a:latin typeface="+mj-lt"/>
              </a:rPr>
              <a:t> of Long-</a:t>
            </a:r>
            <a:r>
              <a:rPr lang="it-IT" b="0" i="0" dirty="0" err="1">
                <a:solidFill>
                  <a:srgbClr val="222222"/>
                </a:solidFill>
                <a:effectLst/>
                <a:latin typeface="+mj-lt"/>
              </a:rPr>
              <a:t>Term</a:t>
            </a:r>
            <a:r>
              <a:rPr lang="it-IT" b="0" i="0" dirty="0">
                <a:solidFill>
                  <a:srgbClr val="222222"/>
                </a:solidFill>
                <a:effectLst/>
                <a:latin typeface="+mj-lt"/>
              </a:rPr>
              <a:t> Weight </a:t>
            </a:r>
            <a:r>
              <a:rPr lang="it-IT" b="0" i="0" dirty="0" err="1">
                <a:solidFill>
                  <a:srgbClr val="222222"/>
                </a:solidFill>
                <a:effectLst/>
                <a:latin typeface="+mj-lt"/>
              </a:rPr>
              <a:t>Regain</a:t>
            </a:r>
            <a:r>
              <a:rPr lang="it-IT" b="0" i="0" dirty="0">
                <a:solidFill>
                  <a:srgbClr val="222222"/>
                </a:solidFill>
                <a:effectLst/>
                <a:latin typeface="+mj-lt"/>
              </a:rPr>
              <a:t> and </a:t>
            </a:r>
            <a:r>
              <a:rPr lang="it-IT" b="0" i="0" dirty="0" err="1">
                <a:solidFill>
                  <a:srgbClr val="222222"/>
                </a:solidFill>
                <a:effectLst/>
                <a:latin typeface="+mj-lt"/>
              </a:rPr>
              <a:t>Their</a:t>
            </a:r>
            <a:r>
              <a:rPr lang="it-IT" b="0" i="0" dirty="0">
                <a:solidFill>
                  <a:srgbClr val="222222"/>
                </a:solidFill>
                <a:effectLst/>
                <a:latin typeface="+mj-lt"/>
              </a:rPr>
              <a:t> </a:t>
            </a:r>
            <a:r>
              <a:rPr lang="it-IT" b="0" i="0" dirty="0" err="1">
                <a:solidFill>
                  <a:srgbClr val="222222"/>
                </a:solidFill>
                <a:effectLst/>
                <a:latin typeface="+mj-lt"/>
              </a:rPr>
              <a:t>Associations</a:t>
            </a:r>
            <a:r>
              <a:rPr lang="it-IT" b="0" i="0" dirty="0">
                <a:solidFill>
                  <a:srgbClr val="222222"/>
                </a:solidFill>
                <a:effectLst/>
                <a:latin typeface="+mj-lt"/>
              </a:rPr>
              <a:t> with Clinical Outcomes. </a:t>
            </a:r>
            <a:r>
              <a:rPr lang="it-IT" b="0" i="1" dirty="0">
                <a:solidFill>
                  <a:srgbClr val="222222"/>
                </a:solidFill>
                <a:effectLst/>
                <a:latin typeface="+mj-lt"/>
              </a:rPr>
              <a:t>OBES SURG</a:t>
            </a:r>
            <a:r>
              <a:rPr lang="it-IT" b="0" i="0" dirty="0">
                <a:solidFill>
                  <a:srgbClr val="222222"/>
                </a:solidFill>
                <a:effectLst/>
                <a:latin typeface="+mj-lt"/>
              </a:rPr>
              <a:t> </a:t>
            </a:r>
            <a:r>
              <a:rPr lang="it-IT" b="1" i="0" dirty="0">
                <a:solidFill>
                  <a:srgbClr val="222222"/>
                </a:solidFill>
                <a:effectLst/>
                <a:latin typeface="+mj-lt"/>
              </a:rPr>
              <a:t>30</a:t>
            </a:r>
            <a:r>
              <a:rPr lang="it-IT" b="0" i="0" dirty="0">
                <a:solidFill>
                  <a:srgbClr val="222222"/>
                </a:solidFill>
                <a:effectLst/>
                <a:latin typeface="+mj-lt"/>
              </a:rPr>
              <a:t>, 527–536 (2020). </a:t>
            </a:r>
          </a:p>
          <a:p>
            <a:pPr algn="l">
              <a:buFont typeface="+mj-lt"/>
              <a:buAutoNum type="arabicPeriod"/>
            </a:pPr>
            <a:r>
              <a:rPr lang="it-IT" dirty="0">
                <a:latin typeface="+mj-lt"/>
              </a:rPr>
              <a:t>D’</a:t>
            </a:r>
            <a:r>
              <a:rPr lang="it-IT" dirty="0" err="1">
                <a:latin typeface="+mj-lt"/>
              </a:rPr>
              <a:t>hoedt</a:t>
            </a:r>
            <a:r>
              <a:rPr lang="it-IT" dirty="0">
                <a:latin typeface="+mj-lt"/>
              </a:rPr>
              <a:t> A, </a:t>
            </a:r>
            <a:r>
              <a:rPr lang="it-IT" dirty="0" err="1">
                <a:latin typeface="+mj-lt"/>
              </a:rPr>
              <a:t>Vanuytsel</a:t>
            </a:r>
            <a:r>
              <a:rPr lang="it-IT" dirty="0">
                <a:latin typeface="+mj-lt"/>
              </a:rPr>
              <a:t> T. </a:t>
            </a:r>
            <a:r>
              <a:rPr lang="it-IT" i="1" dirty="0">
                <a:latin typeface="+mj-lt"/>
              </a:rPr>
              <a:t>Dumping </a:t>
            </a:r>
            <a:r>
              <a:rPr lang="it-IT" i="1" dirty="0" err="1">
                <a:latin typeface="+mj-lt"/>
              </a:rPr>
              <a:t>syndrome</a:t>
            </a:r>
            <a:r>
              <a:rPr lang="it-IT" i="1" dirty="0">
                <a:latin typeface="+mj-lt"/>
              </a:rPr>
              <a:t> after </a:t>
            </a:r>
            <a:r>
              <a:rPr lang="it-IT" i="1" dirty="0" err="1">
                <a:latin typeface="+mj-lt"/>
              </a:rPr>
              <a:t>bariatric</a:t>
            </a:r>
            <a:r>
              <a:rPr lang="it-IT" i="1" dirty="0">
                <a:latin typeface="+mj-lt"/>
              </a:rPr>
              <a:t> surgery: </a:t>
            </a:r>
            <a:r>
              <a:rPr lang="it-IT" i="1" dirty="0" err="1">
                <a:latin typeface="+mj-lt"/>
              </a:rPr>
              <a:t>prevalence</a:t>
            </a:r>
            <a:r>
              <a:rPr lang="it-IT" i="1" dirty="0">
                <a:latin typeface="+mj-lt"/>
              </a:rPr>
              <a:t>, </a:t>
            </a:r>
            <a:r>
              <a:rPr lang="it-IT" i="1" dirty="0" err="1">
                <a:latin typeface="+mj-lt"/>
              </a:rPr>
              <a:t>pathophysiology</a:t>
            </a:r>
            <a:r>
              <a:rPr lang="it-IT" i="1" dirty="0">
                <a:latin typeface="+mj-lt"/>
              </a:rPr>
              <a:t> and </a:t>
            </a:r>
            <a:r>
              <a:rPr lang="it-IT" i="1" dirty="0" err="1">
                <a:latin typeface="+mj-lt"/>
              </a:rPr>
              <a:t>role</a:t>
            </a:r>
            <a:r>
              <a:rPr lang="it-IT" i="1" dirty="0">
                <a:latin typeface="+mj-lt"/>
              </a:rPr>
              <a:t> in weight </a:t>
            </a:r>
            <a:r>
              <a:rPr lang="it-IT" i="1" dirty="0" err="1">
                <a:latin typeface="+mj-lt"/>
              </a:rPr>
              <a:t>reduction</a:t>
            </a:r>
            <a:r>
              <a:rPr lang="it-IT" i="1" dirty="0">
                <a:latin typeface="+mj-lt"/>
              </a:rPr>
              <a:t> – a </a:t>
            </a:r>
            <a:r>
              <a:rPr lang="it-IT" i="1" dirty="0" err="1">
                <a:latin typeface="+mj-lt"/>
              </a:rPr>
              <a:t>systematic</a:t>
            </a:r>
            <a:r>
              <a:rPr lang="it-IT" i="1" dirty="0">
                <a:latin typeface="+mj-lt"/>
              </a:rPr>
              <a:t> review.</a:t>
            </a:r>
            <a:r>
              <a:rPr lang="it-IT" dirty="0">
                <a:latin typeface="+mj-lt"/>
              </a:rPr>
              <a:t> Acta Gastro-</a:t>
            </a:r>
            <a:r>
              <a:rPr lang="it-IT" dirty="0" err="1">
                <a:latin typeface="+mj-lt"/>
              </a:rPr>
              <a:t>Enterol</a:t>
            </a:r>
            <a:r>
              <a:rPr lang="it-IT" dirty="0">
                <a:latin typeface="+mj-lt"/>
              </a:rPr>
              <a:t> </a:t>
            </a:r>
            <a:r>
              <a:rPr lang="it-IT" dirty="0" err="1">
                <a:latin typeface="+mj-lt"/>
              </a:rPr>
              <a:t>Belg</a:t>
            </a:r>
            <a:r>
              <a:rPr lang="it-IT" dirty="0">
                <a:latin typeface="+mj-lt"/>
              </a:rPr>
              <a:t>. 2023;86(3):417-427.</a:t>
            </a:r>
            <a:endParaRPr lang="en-US" b="0" i="0" dirty="0">
              <a:solidFill>
                <a:srgbClr val="1B1B1B"/>
              </a:solidFill>
              <a:effectLst/>
              <a:latin typeface="+mj-lt"/>
            </a:endParaRPr>
          </a:p>
          <a:p>
            <a:pPr algn="l">
              <a:buFont typeface="+mj-lt"/>
              <a:buAutoNum type="arabicPeriod"/>
            </a:pPr>
            <a:r>
              <a:rPr lang="it-IT" b="0" i="0" dirty="0" err="1">
                <a:solidFill>
                  <a:srgbClr val="212121"/>
                </a:solidFill>
                <a:effectLst/>
                <a:latin typeface="+mj-lt"/>
              </a:rPr>
              <a:t>Athanasiadis</a:t>
            </a:r>
            <a:r>
              <a:rPr lang="it-IT" b="0" i="0" dirty="0">
                <a:solidFill>
                  <a:srgbClr val="212121"/>
                </a:solidFill>
                <a:effectLst/>
                <a:latin typeface="+mj-lt"/>
              </a:rPr>
              <a:t>, D. I., Martin, A., </a:t>
            </a:r>
            <a:r>
              <a:rPr lang="it-IT" b="0" i="0" dirty="0" err="1">
                <a:solidFill>
                  <a:srgbClr val="212121"/>
                </a:solidFill>
                <a:effectLst/>
                <a:latin typeface="+mj-lt"/>
              </a:rPr>
              <a:t>Kapsampelis</a:t>
            </a:r>
            <a:r>
              <a:rPr lang="it-IT" b="0" i="0" dirty="0">
                <a:solidFill>
                  <a:srgbClr val="212121"/>
                </a:solidFill>
                <a:effectLst/>
                <a:latin typeface="+mj-lt"/>
              </a:rPr>
              <a:t>, P., </a:t>
            </a:r>
            <a:r>
              <a:rPr lang="it-IT" b="0" i="0" dirty="0" err="1">
                <a:solidFill>
                  <a:srgbClr val="212121"/>
                </a:solidFill>
                <a:effectLst/>
                <a:latin typeface="+mj-lt"/>
              </a:rPr>
              <a:t>Monfared</a:t>
            </a:r>
            <a:r>
              <a:rPr lang="it-IT" b="0" i="0" dirty="0">
                <a:solidFill>
                  <a:srgbClr val="212121"/>
                </a:solidFill>
                <a:effectLst/>
                <a:latin typeface="+mj-lt"/>
              </a:rPr>
              <a:t>, S., &amp; </a:t>
            </a:r>
            <a:r>
              <a:rPr lang="it-IT" b="0" i="0" dirty="0" err="1">
                <a:solidFill>
                  <a:srgbClr val="212121"/>
                </a:solidFill>
                <a:effectLst/>
                <a:latin typeface="+mj-lt"/>
              </a:rPr>
              <a:t>Stefanidis</a:t>
            </a:r>
            <a:r>
              <a:rPr lang="it-IT" b="0" i="0" dirty="0">
                <a:solidFill>
                  <a:srgbClr val="212121"/>
                </a:solidFill>
                <a:effectLst/>
                <a:latin typeface="+mj-lt"/>
              </a:rPr>
              <a:t>, D. (2021). </a:t>
            </a:r>
            <a:r>
              <a:rPr lang="it-IT" b="0" i="0" dirty="0" err="1">
                <a:solidFill>
                  <a:srgbClr val="212121"/>
                </a:solidFill>
                <a:effectLst/>
                <a:latin typeface="+mj-lt"/>
              </a:rPr>
              <a:t>Factors</a:t>
            </a:r>
            <a:r>
              <a:rPr lang="it-IT" b="0" i="0" dirty="0">
                <a:solidFill>
                  <a:srgbClr val="212121"/>
                </a:solidFill>
                <a:effectLst/>
                <a:latin typeface="+mj-lt"/>
              </a:rPr>
              <a:t> </a:t>
            </a:r>
            <a:r>
              <a:rPr lang="it-IT" b="0" i="0" dirty="0" err="1">
                <a:solidFill>
                  <a:srgbClr val="212121"/>
                </a:solidFill>
                <a:effectLst/>
                <a:latin typeface="+mj-lt"/>
              </a:rPr>
              <a:t>associated</a:t>
            </a:r>
            <a:r>
              <a:rPr lang="it-IT" b="0" i="0" dirty="0">
                <a:solidFill>
                  <a:srgbClr val="212121"/>
                </a:solidFill>
                <a:effectLst/>
                <a:latin typeface="+mj-lt"/>
              </a:rPr>
              <a:t> with weight </a:t>
            </a:r>
            <a:r>
              <a:rPr lang="it-IT" b="0" i="0" dirty="0" err="1">
                <a:solidFill>
                  <a:srgbClr val="212121"/>
                </a:solidFill>
                <a:effectLst/>
                <a:latin typeface="+mj-lt"/>
              </a:rPr>
              <a:t>regain</a:t>
            </a:r>
            <a:r>
              <a:rPr lang="it-IT" b="0" i="0" dirty="0">
                <a:solidFill>
                  <a:srgbClr val="212121"/>
                </a:solidFill>
                <a:effectLst/>
                <a:latin typeface="+mj-lt"/>
              </a:rPr>
              <a:t> post-</a:t>
            </a:r>
            <a:r>
              <a:rPr lang="it-IT" b="0" i="0" dirty="0" err="1">
                <a:solidFill>
                  <a:srgbClr val="212121"/>
                </a:solidFill>
                <a:effectLst/>
                <a:latin typeface="+mj-lt"/>
              </a:rPr>
              <a:t>bariatric</a:t>
            </a:r>
            <a:r>
              <a:rPr lang="it-IT" b="0" i="0" dirty="0">
                <a:solidFill>
                  <a:srgbClr val="212121"/>
                </a:solidFill>
                <a:effectLst/>
                <a:latin typeface="+mj-lt"/>
              </a:rPr>
              <a:t> surgery: a </a:t>
            </a:r>
            <a:r>
              <a:rPr lang="it-IT" b="0" i="0" dirty="0" err="1">
                <a:solidFill>
                  <a:srgbClr val="212121"/>
                </a:solidFill>
                <a:effectLst/>
                <a:latin typeface="+mj-lt"/>
              </a:rPr>
              <a:t>systematic</a:t>
            </a:r>
            <a:r>
              <a:rPr lang="it-IT" b="0" i="0" dirty="0">
                <a:solidFill>
                  <a:srgbClr val="212121"/>
                </a:solidFill>
                <a:effectLst/>
                <a:latin typeface="+mj-lt"/>
              </a:rPr>
              <a:t> review. </a:t>
            </a:r>
            <a:r>
              <a:rPr lang="it-IT" b="0" i="1" dirty="0" err="1">
                <a:solidFill>
                  <a:srgbClr val="212121"/>
                </a:solidFill>
                <a:effectLst/>
                <a:latin typeface="+mj-lt"/>
              </a:rPr>
              <a:t>Surgical</a:t>
            </a:r>
            <a:r>
              <a:rPr lang="it-IT" b="0" i="1" dirty="0">
                <a:solidFill>
                  <a:srgbClr val="212121"/>
                </a:solidFill>
                <a:effectLst/>
                <a:latin typeface="+mj-lt"/>
              </a:rPr>
              <a:t> </a:t>
            </a:r>
            <a:r>
              <a:rPr lang="it-IT" b="0" i="1" dirty="0" err="1">
                <a:solidFill>
                  <a:srgbClr val="212121"/>
                </a:solidFill>
                <a:effectLst/>
                <a:latin typeface="+mj-lt"/>
              </a:rPr>
              <a:t>endoscopy</a:t>
            </a:r>
            <a:r>
              <a:rPr lang="it-IT" b="0" i="0" dirty="0">
                <a:solidFill>
                  <a:srgbClr val="212121"/>
                </a:solidFill>
                <a:effectLst/>
                <a:latin typeface="+mj-lt"/>
              </a:rPr>
              <a:t>, </a:t>
            </a:r>
            <a:r>
              <a:rPr lang="it-IT" b="0" i="1" dirty="0">
                <a:solidFill>
                  <a:srgbClr val="212121"/>
                </a:solidFill>
                <a:effectLst/>
                <a:latin typeface="+mj-lt"/>
              </a:rPr>
              <a:t>35</a:t>
            </a:r>
            <a:r>
              <a:rPr lang="it-IT" b="0" i="0" dirty="0">
                <a:solidFill>
                  <a:srgbClr val="212121"/>
                </a:solidFill>
                <a:effectLst/>
                <a:latin typeface="+mj-lt"/>
              </a:rPr>
              <a:t>(8), 4069–4084. </a:t>
            </a:r>
          </a:p>
          <a:p>
            <a:pPr algn="l">
              <a:buFont typeface="+mj-lt"/>
              <a:buAutoNum type="arabicPeriod"/>
            </a:pPr>
            <a:r>
              <a:rPr lang="en-US" b="0" i="0" dirty="0">
                <a:solidFill>
                  <a:srgbClr val="333333"/>
                </a:solidFill>
                <a:effectLst/>
                <a:latin typeface="+mj-lt"/>
              </a:rPr>
              <a:t>Application Of The </a:t>
            </a:r>
            <a:r>
              <a:rPr lang="en-US" b="0" i="0" dirty="0" err="1">
                <a:solidFill>
                  <a:srgbClr val="333333"/>
                </a:solidFill>
                <a:effectLst/>
                <a:latin typeface="+mj-lt"/>
              </a:rPr>
              <a:t>Sigstad</a:t>
            </a:r>
            <a:r>
              <a:rPr lang="en-US" b="0" i="0" dirty="0">
                <a:solidFill>
                  <a:srgbClr val="333333"/>
                </a:solidFill>
                <a:effectLst/>
                <a:latin typeface="+mj-lt"/>
              </a:rPr>
              <a:t> Scale For The Diagnosis Of Dumping Syndrome In Patients After Bariatric Surgery Or Gastrectomy, Silva, B. et al., Clinical Nutrition ESPEN, Volume 54, 693.</a:t>
            </a:r>
          </a:p>
          <a:p>
            <a:pPr>
              <a:buFont typeface="+mj-lt"/>
              <a:buAutoNum type="arabicPeriod"/>
            </a:pPr>
            <a:r>
              <a:rPr lang="en-US" b="0" i="0" dirty="0">
                <a:solidFill>
                  <a:srgbClr val="333333"/>
                </a:solidFill>
                <a:effectLst/>
                <a:latin typeface="+mj-lt"/>
              </a:rPr>
              <a:t> </a:t>
            </a:r>
            <a:r>
              <a:rPr lang="it-IT" sz="2000" b="0" i="0" dirty="0">
                <a:solidFill>
                  <a:srgbClr val="222222"/>
                </a:solidFill>
                <a:effectLst/>
                <a:latin typeface="+mj-lt"/>
              </a:rPr>
              <a:t>Busetto, L., Bettini, S. &amp; </a:t>
            </a:r>
            <a:r>
              <a:rPr lang="it-IT" sz="2000" b="0" i="0" dirty="0" err="1">
                <a:solidFill>
                  <a:srgbClr val="222222"/>
                </a:solidFill>
                <a:effectLst/>
                <a:latin typeface="+mj-lt"/>
              </a:rPr>
              <a:t>Pontesilli</a:t>
            </a:r>
            <a:r>
              <a:rPr lang="it-IT" sz="2000" b="0" i="0" dirty="0">
                <a:solidFill>
                  <a:srgbClr val="222222"/>
                </a:solidFill>
                <a:effectLst/>
                <a:latin typeface="+mj-lt"/>
              </a:rPr>
              <a:t>, G.M. </a:t>
            </a:r>
            <a:r>
              <a:rPr lang="it-IT" sz="2000" b="0" i="1" dirty="0">
                <a:solidFill>
                  <a:srgbClr val="222222"/>
                </a:solidFill>
                <a:effectLst/>
                <a:latin typeface="+mj-lt"/>
              </a:rPr>
              <a:t>Weight </a:t>
            </a:r>
            <a:r>
              <a:rPr lang="it-IT" sz="2000" b="0" i="1" dirty="0" err="1">
                <a:solidFill>
                  <a:srgbClr val="222222"/>
                </a:solidFill>
                <a:effectLst/>
                <a:latin typeface="+mj-lt"/>
              </a:rPr>
              <a:t>regain</a:t>
            </a:r>
            <a:r>
              <a:rPr lang="it-IT" sz="2000" b="0" i="0" dirty="0">
                <a:solidFill>
                  <a:srgbClr val="222222"/>
                </a:solidFill>
                <a:effectLst/>
                <a:latin typeface="+mj-lt"/>
              </a:rPr>
              <a:t>: il recupero del peso dopo chirurgia </a:t>
            </a:r>
            <a:r>
              <a:rPr lang="it-IT" sz="2000" b="0" i="0" dirty="0" err="1">
                <a:solidFill>
                  <a:srgbClr val="222222"/>
                </a:solidFill>
                <a:effectLst/>
                <a:latin typeface="+mj-lt"/>
              </a:rPr>
              <a:t>bariatrica</a:t>
            </a:r>
            <a:r>
              <a:rPr lang="it-IT" sz="2000" b="0" i="0" dirty="0">
                <a:solidFill>
                  <a:srgbClr val="222222"/>
                </a:solidFill>
                <a:effectLst/>
                <a:latin typeface="+mj-lt"/>
              </a:rPr>
              <a:t>. Quali strategie?. </a:t>
            </a:r>
            <a:r>
              <a:rPr lang="it-IT" sz="2000" b="0" i="1" dirty="0">
                <a:solidFill>
                  <a:srgbClr val="222222"/>
                </a:solidFill>
                <a:effectLst/>
                <a:latin typeface="+mj-lt"/>
              </a:rPr>
              <a:t>L'Endocrinologo</a:t>
            </a:r>
            <a:r>
              <a:rPr lang="it-IT" sz="2000" b="0" i="0" dirty="0">
                <a:solidFill>
                  <a:srgbClr val="222222"/>
                </a:solidFill>
                <a:effectLst/>
                <a:latin typeface="+mj-lt"/>
              </a:rPr>
              <a:t> </a:t>
            </a:r>
            <a:r>
              <a:rPr lang="it-IT" sz="2000" b="1" i="0" dirty="0">
                <a:solidFill>
                  <a:srgbClr val="222222"/>
                </a:solidFill>
                <a:effectLst/>
                <a:latin typeface="+mj-lt"/>
              </a:rPr>
              <a:t>23</a:t>
            </a:r>
            <a:r>
              <a:rPr lang="it-IT" sz="2000" b="0" i="0" dirty="0">
                <a:solidFill>
                  <a:srgbClr val="222222"/>
                </a:solidFill>
                <a:effectLst/>
                <a:latin typeface="+mj-lt"/>
              </a:rPr>
              <a:t>, 469–475 (2022). </a:t>
            </a:r>
          </a:p>
          <a:p>
            <a:pPr>
              <a:buFont typeface="+mj-lt"/>
              <a:buAutoNum type="arabicPeriod"/>
            </a:pPr>
            <a:r>
              <a:rPr lang="en-US" b="0" i="0" dirty="0">
                <a:solidFill>
                  <a:srgbClr val="333333"/>
                </a:solidFill>
                <a:effectLst/>
                <a:latin typeface="+mj-lt"/>
              </a:rPr>
              <a:t>Hamed R </a:t>
            </a:r>
            <a:r>
              <a:rPr lang="en-US" b="0" i="0" dirty="0" err="1">
                <a:solidFill>
                  <a:srgbClr val="333333"/>
                </a:solidFill>
                <a:effectLst/>
                <a:latin typeface="+mj-lt"/>
              </a:rPr>
              <a:t>Takruri</a:t>
            </a:r>
            <a:r>
              <a:rPr lang="en-US" b="0" i="0" dirty="0">
                <a:solidFill>
                  <a:srgbClr val="333333"/>
                </a:solidFill>
                <a:effectLst/>
                <a:latin typeface="+mj-lt"/>
              </a:rPr>
              <a:t>, </a:t>
            </a:r>
            <a:r>
              <a:rPr lang="en-US" b="0" i="0" dirty="0" err="1">
                <a:solidFill>
                  <a:srgbClr val="333333"/>
                </a:solidFill>
                <a:effectLst/>
                <a:latin typeface="+mj-lt"/>
              </a:rPr>
              <a:t>Seham</a:t>
            </a:r>
            <a:r>
              <a:rPr lang="en-US" b="0" i="0" dirty="0">
                <a:solidFill>
                  <a:srgbClr val="333333"/>
                </a:solidFill>
                <a:effectLst/>
                <a:latin typeface="+mj-lt"/>
              </a:rPr>
              <a:t> M Abu </a:t>
            </a:r>
            <a:r>
              <a:rPr lang="en-US" b="0" i="0" dirty="0" err="1">
                <a:solidFill>
                  <a:srgbClr val="333333"/>
                </a:solidFill>
                <a:effectLst/>
                <a:latin typeface="+mj-lt"/>
              </a:rPr>
              <a:t>Jadayil</a:t>
            </a:r>
            <a:r>
              <a:rPr lang="en-US" b="0" i="0" dirty="0">
                <a:solidFill>
                  <a:srgbClr val="333333"/>
                </a:solidFill>
                <a:effectLst/>
                <a:latin typeface="+mj-lt"/>
              </a:rPr>
              <a:t>  and Dima H </a:t>
            </a:r>
            <a:r>
              <a:rPr lang="en-US" b="0" i="0" dirty="0" err="1">
                <a:solidFill>
                  <a:srgbClr val="333333"/>
                </a:solidFill>
                <a:effectLst/>
                <a:latin typeface="+mj-lt"/>
              </a:rPr>
              <a:t>Takruri</a:t>
            </a:r>
            <a:r>
              <a:rPr lang="en-US" b="0" i="0" dirty="0">
                <a:solidFill>
                  <a:srgbClr val="333333"/>
                </a:solidFill>
                <a:effectLst/>
                <a:latin typeface="+mj-lt"/>
              </a:rPr>
              <a:t>  (2018) Complications and Nutrient Deficiencies after Bariatric Surgery: A general review. Journal of Medical &amp; Clinical Research  3(4):1-6.</a:t>
            </a:r>
          </a:p>
          <a:p>
            <a:pPr algn="l">
              <a:buFont typeface="+mj-lt"/>
              <a:buAutoNum type="arabicPeriod"/>
            </a:pPr>
            <a:r>
              <a:rPr lang="it-IT" b="0" i="0" dirty="0">
                <a:solidFill>
                  <a:srgbClr val="222222"/>
                </a:solidFill>
                <a:effectLst/>
                <a:latin typeface="+mj-lt"/>
              </a:rPr>
              <a:t>Gorini, S., </a:t>
            </a:r>
            <a:r>
              <a:rPr lang="it-IT" b="0" i="0" dirty="0" err="1">
                <a:solidFill>
                  <a:srgbClr val="222222"/>
                </a:solidFill>
                <a:effectLst/>
                <a:latin typeface="+mj-lt"/>
              </a:rPr>
              <a:t>Camajani</a:t>
            </a:r>
            <a:r>
              <a:rPr lang="it-IT" b="0" i="0" dirty="0">
                <a:solidFill>
                  <a:srgbClr val="222222"/>
                </a:solidFill>
                <a:effectLst/>
                <a:latin typeface="+mj-lt"/>
              </a:rPr>
              <a:t>, E., Franchi, A. </a:t>
            </a:r>
            <a:r>
              <a:rPr lang="it-IT" b="0" i="1" dirty="0">
                <a:solidFill>
                  <a:srgbClr val="222222"/>
                </a:solidFill>
                <a:effectLst/>
                <a:latin typeface="+mj-lt"/>
              </a:rPr>
              <a:t>et al.</a:t>
            </a:r>
            <a:r>
              <a:rPr lang="it-IT" b="0" i="0" dirty="0">
                <a:solidFill>
                  <a:srgbClr val="222222"/>
                </a:solidFill>
                <a:effectLst/>
                <a:latin typeface="+mj-lt"/>
              </a:rPr>
              <a:t> </a:t>
            </a:r>
            <a:r>
              <a:rPr lang="it-IT" b="0" i="0" dirty="0" err="1">
                <a:solidFill>
                  <a:srgbClr val="222222"/>
                </a:solidFill>
                <a:effectLst/>
                <a:latin typeface="+mj-lt"/>
              </a:rPr>
              <a:t>Enhancing</a:t>
            </a:r>
            <a:r>
              <a:rPr lang="it-IT" b="0" i="0" dirty="0">
                <a:solidFill>
                  <a:srgbClr val="222222"/>
                </a:solidFill>
                <a:effectLst/>
                <a:latin typeface="+mj-lt"/>
              </a:rPr>
              <a:t> </a:t>
            </a:r>
            <a:r>
              <a:rPr lang="it-IT" b="0" i="0" dirty="0" err="1">
                <a:solidFill>
                  <a:srgbClr val="222222"/>
                </a:solidFill>
                <a:effectLst/>
                <a:latin typeface="+mj-lt"/>
              </a:rPr>
              <a:t>nutritional</a:t>
            </a:r>
            <a:r>
              <a:rPr lang="it-IT" b="0" i="0" dirty="0">
                <a:solidFill>
                  <a:srgbClr val="222222"/>
                </a:solidFill>
                <a:effectLst/>
                <a:latin typeface="+mj-lt"/>
              </a:rPr>
              <a:t> health and </a:t>
            </a:r>
            <a:r>
              <a:rPr lang="it-IT" b="0" i="0" dirty="0" err="1">
                <a:solidFill>
                  <a:srgbClr val="222222"/>
                </a:solidFill>
                <a:effectLst/>
                <a:latin typeface="+mj-lt"/>
              </a:rPr>
              <a:t>patient</a:t>
            </a:r>
            <a:r>
              <a:rPr lang="it-IT" b="0" i="0" dirty="0">
                <a:solidFill>
                  <a:srgbClr val="222222"/>
                </a:solidFill>
                <a:effectLst/>
                <a:latin typeface="+mj-lt"/>
              </a:rPr>
              <a:t> satisfaction </a:t>
            </a:r>
            <a:r>
              <a:rPr lang="it-IT" b="0" i="0" dirty="0" err="1">
                <a:solidFill>
                  <a:srgbClr val="222222"/>
                </a:solidFill>
                <a:effectLst/>
                <a:latin typeface="+mj-lt"/>
              </a:rPr>
              <a:t>five</a:t>
            </a:r>
            <a:r>
              <a:rPr lang="it-IT" b="0" i="0" dirty="0">
                <a:solidFill>
                  <a:srgbClr val="222222"/>
                </a:solidFill>
                <a:effectLst/>
                <a:latin typeface="+mj-lt"/>
              </a:rPr>
              <a:t> </a:t>
            </a:r>
            <a:r>
              <a:rPr lang="it-IT" b="0" i="0" dirty="0" err="1">
                <a:solidFill>
                  <a:srgbClr val="222222"/>
                </a:solidFill>
                <a:effectLst/>
                <a:latin typeface="+mj-lt"/>
              </a:rPr>
              <a:t>years</a:t>
            </a:r>
            <a:r>
              <a:rPr lang="it-IT" b="0" i="0" dirty="0">
                <a:solidFill>
                  <a:srgbClr val="222222"/>
                </a:solidFill>
                <a:effectLst/>
                <a:latin typeface="+mj-lt"/>
              </a:rPr>
              <a:t> after </a:t>
            </a:r>
            <a:r>
              <a:rPr lang="it-IT" b="0" i="0" dirty="0" err="1">
                <a:solidFill>
                  <a:srgbClr val="222222"/>
                </a:solidFill>
                <a:effectLst/>
                <a:latin typeface="+mj-lt"/>
              </a:rPr>
              <a:t>metabolic</a:t>
            </a:r>
            <a:r>
              <a:rPr lang="it-IT" b="0" i="0" dirty="0">
                <a:solidFill>
                  <a:srgbClr val="222222"/>
                </a:solidFill>
                <a:effectLst/>
                <a:latin typeface="+mj-lt"/>
              </a:rPr>
              <a:t> </a:t>
            </a:r>
            <a:r>
              <a:rPr lang="it-IT" b="0" i="0" dirty="0" err="1">
                <a:solidFill>
                  <a:srgbClr val="222222"/>
                </a:solidFill>
                <a:effectLst/>
                <a:latin typeface="+mj-lt"/>
              </a:rPr>
              <a:t>bariatric</a:t>
            </a:r>
            <a:r>
              <a:rPr lang="it-IT" b="0" i="0" dirty="0">
                <a:solidFill>
                  <a:srgbClr val="222222"/>
                </a:solidFill>
                <a:effectLst/>
                <a:latin typeface="+mj-lt"/>
              </a:rPr>
              <a:t> surgery with </a:t>
            </a:r>
            <a:r>
              <a:rPr lang="it-IT" b="0" i="0" dirty="0" err="1">
                <a:solidFill>
                  <a:srgbClr val="222222"/>
                </a:solidFill>
                <a:effectLst/>
                <a:latin typeface="+mj-lt"/>
              </a:rPr>
              <a:t>targeted</a:t>
            </a:r>
            <a:r>
              <a:rPr lang="it-IT" b="0" i="0" dirty="0">
                <a:solidFill>
                  <a:srgbClr val="222222"/>
                </a:solidFill>
                <a:effectLst/>
                <a:latin typeface="+mj-lt"/>
              </a:rPr>
              <a:t> </a:t>
            </a:r>
            <a:r>
              <a:rPr lang="it-IT" b="0" i="0" dirty="0" err="1">
                <a:solidFill>
                  <a:srgbClr val="222222"/>
                </a:solidFill>
                <a:effectLst/>
                <a:latin typeface="+mj-lt"/>
              </a:rPr>
              <a:t>supplementation</a:t>
            </a:r>
            <a:r>
              <a:rPr lang="it-IT" b="0" i="0" dirty="0">
                <a:solidFill>
                  <a:srgbClr val="222222"/>
                </a:solidFill>
                <a:effectLst/>
                <a:latin typeface="+mj-lt"/>
              </a:rPr>
              <a:t>. </a:t>
            </a:r>
            <a:r>
              <a:rPr lang="it-IT" b="0" i="1" dirty="0">
                <a:solidFill>
                  <a:srgbClr val="222222"/>
                </a:solidFill>
                <a:effectLst/>
                <a:latin typeface="+mj-lt"/>
              </a:rPr>
              <a:t>J </a:t>
            </a:r>
            <a:r>
              <a:rPr lang="it-IT" b="0" i="1" dirty="0" err="1">
                <a:solidFill>
                  <a:srgbClr val="222222"/>
                </a:solidFill>
                <a:effectLst/>
                <a:latin typeface="+mj-lt"/>
              </a:rPr>
              <a:t>Transl</a:t>
            </a:r>
            <a:r>
              <a:rPr lang="it-IT" b="0" i="1" dirty="0">
                <a:solidFill>
                  <a:srgbClr val="222222"/>
                </a:solidFill>
                <a:effectLst/>
                <a:latin typeface="+mj-lt"/>
              </a:rPr>
              <a:t> </a:t>
            </a:r>
            <a:r>
              <a:rPr lang="it-IT" b="0" i="1" dirty="0" err="1">
                <a:solidFill>
                  <a:srgbClr val="222222"/>
                </a:solidFill>
                <a:effectLst/>
                <a:latin typeface="+mj-lt"/>
              </a:rPr>
              <a:t>Med</a:t>
            </a:r>
            <a:r>
              <a:rPr lang="it-IT" b="0" i="0" dirty="0">
                <a:solidFill>
                  <a:srgbClr val="222222"/>
                </a:solidFill>
                <a:effectLst/>
                <a:latin typeface="+mj-lt"/>
              </a:rPr>
              <a:t> </a:t>
            </a:r>
            <a:r>
              <a:rPr lang="it-IT" b="1" i="0" dirty="0">
                <a:solidFill>
                  <a:srgbClr val="222222"/>
                </a:solidFill>
                <a:effectLst/>
                <a:latin typeface="+mj-lt"/>
              </a:rPr>
              <a:t>23</a:t>
            </a:r>
            <a:r>
              <a:rPr lang="it-IT" b="0" i="0" dirty="0">
                <a:solidFill>
                  <a:srgbClr val="222222"/>
                </a:solidFill>
                <a:effectLst/>
                <a:latin typeface="+mj-lt"/>
              </a:rPr>
              <a:t>, 216 (2025). </a:t>
            </a:r>
            <a:endParaRPr lang="it-IT" dirty="0"/>
          </a:p>
        </p:txBody>
      </p:sp>
    </p:spTree>
    <p:extLst>
      <p:ext uri="{BB962C8B-B14F-4D97-AF65-F5344CB8AC3E}">
        <p14:creationId xmlns:p14="http://schemas.microsoft.com/office/powerpoint/2010/main" val="34168512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7F1CCB64-8231-435F-87C9-78C908E39380}"/>
              </a:ext>
            </a:extLst>
          </p:cNvPr>
          <p:cNvSpPr>
            <a:spLocks noGrp="1"/>
          </p:cNvSpPr>
          <p:nvPr>
            <p:ph type="ctrTitle"/>
          </p:nvPr>
        </p:nvSpPr>
        <p:spPr>
          <a:xfrm>
            <a:off x="7111030" y="575863"/>
            <a:ext cx="3086973" cy="1870681"/>
          </a:xfrm>
        </p:spPr>
        <p:txBody>
          <a:bodyPr/>
          <a:lstStyle/>
          <a:p>
            <a:r>
              <a:rPr lang="it-IT" dirty="0"/>
              <a:t>Grazie</a:t>
            </a:r>
          </a:p>
        </p:txBody>
      </p:sp>
      <p:pic>
        <p:nvPicPr>
          <p:cNvPr id="2" name="Immagine 1">
            <a:extLst>
              <a:ext uri="{FF2B5EF4-FFF2-40B4-BE49-F238E27FC236}">
                <a16:creationId xmlns:a16="http://schemas.microsoft.com/office/drawing/2014/main" id="{61294788-1A15-47D5-84E1-2C1C5E4933F5}"/>
              </a:ext>
            </a:extLst>
          </p:cNvPr>
          <p:cNvPicPr>
            <a:picLocks noChangeAspect="1"/>
          </p:cNvPicPr>
          <p:nvPr/>
        </p:nvPicPr>
        <p:blipFill>
          <a:blip r:embed="rId2"/>
          <a:stretch>
            <a:fillRect/>
          </a:stretch>
        </p:blipFill>
        <p:spPr>
          <a:xfrm>
            <a:off x="5798180" y="2868843"/>
            <a:ext cx="5484848" cy="3085227"/>
          </a:xfrm>
          <a:prstGeom prst="rect">
            <a:avLst/>
          </a:prstGeom>
          <a:ln>
            <a:noFill/>
          </a:ln>
          <a:effectLst>
            <a:softEdge rad="112500"/>
          </a:effectLst>
        </p:spPr>
      </p:pic>
    </p:spTree>
    <p:extLst>
      <p:ext uri="{BB962C8B-B14F-4D97-AF65-F5344CB8AC3E}">
        <p14:creationId xmlns:p14="http://schemas.microsoft.com/office/powerpoint/2010/main" val="1745545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49A0C86-36C2-4AA2-A93C-97135E76C5C8}"/>
              </a:ext>
            </a:extLst>
          </p:cNvPr>
          <p:cNvSpPr>
            <a:spLocks noGrp="1"/>
          </p:cNvSpPr>
          <p:nvPr>
            <p:ph type="title"/>
          </p:nvPr>
        </p:nvSpPr>
        <p:spPr>
          <a:xfrm>
            <a:off x="582649" y="1626860"/>
            <a:ext cx="3423959" cy="2805538"/>
          </a:xfrm>
        </p:spPr>
        <p:txBody>
          <a:bodyPr/>
          <a:lstStyle/>
          <a:p>
            <a:r>
              <a:rPr lang="it-IT" dirty="0"/>
              <a:t>L’ALGORITMO PRATICO</a:t>
            </a:r>
          </a:p>
        </p:txBody>
      </p:sp>
      <p:pic>
        <p:nvPicPr>
          <p:cNvPr id="8" name="Segnaposto contenuto 7">
            <a:extLst>
              <a:ext uri="{FF2B5EF4-FFF2-40B4-BE49-F238E27FC236}">
                <a16:creationId xmlns:a16="http://schemas.microsoft.com/office/drawing/2014/main" id="{C1246C65-AE8A-486C-AAA8-6FDB9BE85EB9}"/>
              </a:ext>
            </a:extLst>
          </p:cNvPr>
          <p:cNvPicPr>
            <a:picLocks noGrp="1" noChangeAspect="1"/>
          </p:cNvPicPr>
          <p:nvPr>
            <p:ph idx="1"/>
          </p:nvPr>
        </p:nvPicPr>
        <p:blipFill>
          <a:blip r:embed="rId2"/>
          <a:stretch>
            <a:fillRect/>
          </a:stretch>
        </p:blipFill>
        <p:spPr>
          <a:xfrm>
            <a:off x="6848147" y="1173320"/>
            <a:ext cx="3978275" cy="3978275"/>
          </a:xfrm>
          <a:prstGeom prst="rect">
            <a:avLst/>
          </a:prstGeom>
        </p:spPr>
      </p:pic>
    </p:spTree>
    <p:extLst>
      <p:ext uri="{BB962C8B-B14F-4D97-AF65-F5344CB8AC3E}">
        <p14:creationId xmlns:p14="http://schemas.microsoft.com/office/powerpoint/2010/main" val="2992630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0052867-37C3-4D36-A526-ABA01C6C5F92}"/>
              </a:ext>
            </a:extLst>
          </p:cNvPr>
          <p:cNvSpPr>
            <a:spLocks noGrp="1"/>
          </p:cNvSpPr>
          <p:nvPr>
            <p:ph type="title"/>
          </p:nvPr>
        </p:nvSpPr>
        <p:spPr>
          <a:xfrm>
            <a:off x="1207639" y="1335025"/>
            <a:ext cx="3284356" cy="2093975"/>
          </a:xfrm>
        </p:spPr>
        <p:txBody>
          <a:bodyPr>
            <a:normAutofit fontScale="90000"/>
          </a:bodyPr>
          <a:lstStyle/>
          <a:p>
            <a:r>
              <a:rPr lang="it-IT" b="1" i="1" dirty="0"/>
              <a:t>SCREENING PERIODICO STANDARDIZZATO</a:t>
            </a:r>
            <a:br>
              <a:rPr lang="it-IT" b="1" i="1" dirty="0"/>
            </a:br>
            <a:endParaRPr lang="it-IT" dirty="0"/>
          </a:p>
        </p:txBody>
      </p:sp>
      <p:sp>
        <p:nvSpPr>
          <p:cNvPr id="3" name="Segnaposto contenuto 2">
            <a:extLst>
              <a:ext uri="{FF2B5EF4-FFF2-40B4-BE49-F238E27FC236}">
                <a16:creationId xmlns:a16="http://schemas.microsoft.com/office/drawing/2014/main" id="{372E7FF4-2696-4F0E-ACDC-C6E3D9996B0E}"/>
              </a:ext>
            </a:extLst>
          </p:cNvPr>
          <p:cNvSpPr>
            <a:spLocks noGrp="1"/>
          </p:cNvSpPr>
          <p:nvPr>
            <p:ph idx="1"/>
          </p:nvPr>
        </p:nvSpPr>
        <p:spPr/>
        <p:txBody>
          <a:bodyPr/>
          <a:lstStyle/>
          <a:p>
            <a:pPr>
              <a:buFont typeface="Wingdings" panose="05000000000000000000" pitchFamily="2" charset="2"/>
              <a:buChar char="Ø"/>
            </a:pPr>
            <a:r>
              <a:rPr lang="it-IT" dirty="0"/>
              <a:t>Tempistiche di follow-up (minime): 6 mesi — 12 mesi — annualmente a vita; più frequente per SADI/DS o RYGB in presenza di sintomi o deficit pregressi.</a:t>
            </a:r>
          </a:p>
          <a:p>
            <a:pPr>
              <a:buFont typeface="Wingdings" panose="05000000000000000000" pitchFamily="2" charset="2"/>
              <a:buChar char="Ø"/>
            </a:pPr>
            <a:r>
              <a:rPr lang="it-IT" dirty="0"/>
              <a:t>Valutazione Clinica: Perdita di peso subottimale, stanchezza, alopecia, fragilità ungueale</a:t>
            </a:r>
          </a:p>
          <a:p>
            <a:pPr>
              <a:buFont typeface="Wingdings" panose="05000000000000000000" pitchFamily="2" charset="2"/>
              <a:buChar char="Ø"/>
            </a:pPr>
            <a:r>
              <a:rPr lang="it-IT" dirty="0"/>
              <a:t>Segni di dumping (tachicardia postprandiale, sudorazione, ipoglicemia)</a:t>
            </a:r>
          </a:p>
          <a:p>
            <a:pPr>
              <a:buFont typeface="Wingdings" panose="05000000000000000000" pitchFamily="2" charset="2"/>
              <a:buChar char="Ø"/>
            </a:pPr>
            <a:r>
              <a:rPr lang="it-IT" dirty="0"/>
              <a:t>Segni di ripresa ponderale (&gt;10–15% dal nadir)</a:t>
            </a:r>
          </a:p>
          <a:p>
            <a:pPr>
              <a:buFont typeface="Wingdings" panose="05000000000000000000" pitchFamily="2" charset="2"/>
              <a:buChar char="Ø"/>
            </a:pPr>
            <a:r>
              <a:rPr lang="it-IT" dirty="0"/>
              <a:t>Sintomi GI: vomito ricorrente, disfagia, diarrea, malassorbimento </a:t>
            </a:r>
          </a:p>
          <a:p>
            <a:pPr>
              <a:buFont typeface="Wingdings" panose="05000000000000000000" pitchFamily="2" charset="2"/>
              <a:buChar char="Ø"/>
            </a:pPr>
            <a:r>
              <a:rPr lang="it-IT" dirty="0"/>
              <a:t>Valutazione biochimica</a:t>
            </a:r>
          </a:p>
          <a:p>
            <a:endParaRPr lang="it-IT" dirty="0"/>
          </a:p>
        </p:txBody>
      </p:sp>
    </p:spTree>
    <p:extLst>
      <p:ext uri="{BB962C8B-B14F-4D97-AF65-F5344CB8AC3E}">
        <p14:creationId xmlns:p14="http://schemas.microsoft.com/office/powerpoint/2010/main" val="2177305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1EA83B6-EEFA-4413-A371-26E3B7959607}"/>
              </a:ext>
            </a:extLst>
          </p:cNvPr>
          <p:cNvSpPr>
            <a:spLocks noGrp="1"/>
          </p:cNvSpPr>
          <p:nvPr>
            <p:ph type="title"/>
          </p:nvPr>
        </p:nvSpPr>
        <p:spPr>
          <a:xfrm>
            <a:off x="1019175" y="1407616"/>
            <a:ext cx="3514701" cy="2093975"/>
          </a:xfrm>
        </p:spPr>
        <p:txBody>
          <a:bodyPr/>
          <a:lstStyle/>
          <a:p>
            <a:r>
              <a:rPr lang="it-IT" b="1" i="1" dirty="0"/>
              <a:t>TRIAGE CLINICO: IDENTIFICAZIONE RAPIDA</a:t>
            </a:r>
            <a:endParaRPr lang="it-IT" dirty="0"/>
          </a:p>
        </p:txBody>
      </p:sp>
      <p:graphicFrame>
        <p:nvGraphicFramePr>
          <p:cNvPr id="8" name="Segnaposto contenuto 7">
            <a:extLst>
              <a:ext uri="{FF2B5EF4-FFF2-40B4-BE49-F238E27FC236}">
                <a16:creationId xmlns:a16="http://schemas.microsoft.com/office/drawing/2014/main" id="{EE7529D7-803E-438D-BE61-ABE5702724DC}"/>
              </a:ext>
            </a:extLst>
          </p:cNvPr>
          <p:cNvGraphicFramePr>
            <a:graphicFrameLocks noGrp="1"/>
          </p:cNvGraphicFramePr>
          <p:nvPr>
            <p:ph idx="1"/>
            <p:extLst>
              <p:ext uri="{D42A27DB-BD31-4B8C-83A1-F6EECF244321}">
                <p14:modId xmlns:p14="http://schemas.microsoft.com/office/powerpoint/2010/main" val="3576451533"/>
              </p:ext>
            </p:extLst>
          </p:nvPr>
        </p:nvGraphicFramePr>
        <p:xfrm>
          <a:off x="5459413" y="1407616"/>
          <a:ext cx="5713412" cy="4868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CasellaDiTesto 9">
            <a:extLst>
              <a:ext uri="{FF2B5EF4-FFF2-40B4-BE49-F238E27FC236}">
                <a16:creationId xmlns:a16="http://schemas.microsoft.com/office/drawing/2014/main" id="{A99278B3-BA17-4F3C-BBF2-DC0D4198090A}"/>
              </a:ext>
            </a:extLst>
          </p:cNvPr>
          <p:cNvSpPr txBox="1"/>
          <p:nvPr/>
        </p:nvSpPr>
        <p:spPr>
          <a:xfrm>
            <a:off x="5749901" y="1038284"/>
            <a:ext cx="6097162" cy="369332"/>
          </a:xfrm>
          <a:prstGeom prst="rect">
            <a:avLst/>
          </a:prstGeom>
          <a:noFill/>
        </p:spPr>
        <p:txBody>
          <a:bodyPr wrap="square">
            <a:spAutoFit/>
          </a:bodyPr>
          <a:lstStyle/>
          <a:p>
            <a:pPr marL="0" indent="0">
              <a:buNone/>
            </a:pPr>
            <a:r>
              <a:rPr lang="it-IT" dirty="0"/>
              <a:t>A ogni visita classificare il paziente in un </a:t>
            </a:r>
            <a:r>
              <a:rPr lang="it-IT" i="1" dirty="0"/>
              <a:t>cluster</a:t>
            </a:r>
            <a:r>
              <a:rPr lang="it-IT" dirty="0"/>
              <a:t>:</a:t>
            </a:r>
          </a:p>
        </p:txBody>
      </p:sp>
    </p:spTree>
    <p:extLst>
      <p:ext uri="{BB962C8B-B14F-4D97-AF65-F5344CB8AC3E}">
        <p14:creationId xmlns:p14="http://schemas.microsoft.com/office/powerpoint/2010/main" val="4033450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a:extLst>
              <a:ext uri="{FF2B5EF4-FFF2-40B4-BE49-F238E27FC236}">
                <a16:creationId xmlns:a16="http://schemas.microsoft.com/office/drawing/2014/main" id="{7270A41F-0720-4BE6-97E8-B3DE8040794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14358" y="1713066"/>
            <a:ext cx="6665226" cy="3431868"/>
          </a:xfrm>
        </p:spPr>
      </p:pic>
      <p:sp>
        <p:nvSpPr>
          <p:cNvPr id="3" name="Titolo 2">
            <a:extLst>
              <a:ext uri="{FF2B5EF4-FFF2-40B4-BE49-F238E27FC236}">
                <a16:creationId xmlns:a16="http://schemas.microsoft.com/office/drawing/2014/main" id="{DA4E1953-DB16-49DE-9A14-BEC2B1931839}"/>
              </a:ext>
            </a:extLst>
          </p:cNvPr>
          <p:cNvSpPr>
            <a:spLocks noGrp="1"/>
          </p:cNvSpPr>
          <p:nvPr>
            <p:ph type="title"/>
          </p:nvPr>
        </p:nvSpPr>
        <p:spPr>
          <a:xfrm>
            <a:off x="1092199" y="1891621"/>
            <a:ext cx="3528661" cy="2087479"/>
          </a:xfrm>
        </p:spPr>
        <p:txBody>
          <a:bodyPr/>
          <a:lstStyle/>
          <a:p>
            <a:r>
              <a:rPr lang="it-IT" dirty="0"/>
              <a:t>DEFICIT NUTRIZIONALI</a:t>
            </a:r>
          </a:p>
        </p:txBody>
      </p:sp>
    </p:spTree>
    <p:extLst>
      <p:ext uri="{BB962C8B-B14F-4D97-AF65-F5344CB8AC3E}">
        <p14:creationId xmlns:p14="http://schemas.microsoft.com/office/powerpoint/2010/main" val="4032188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43C99DE-44C6-4017-8A8E-E9E67E2DC341}"/>
              </a:ext>
            </a:extLst>
          </p:cNvPr>
          <p:cNvSpPr>
            <a:spLocks noGrp="1"/>
          </p:cNvSpPr>
          <p:nvPr>
            <p:ph type="title"/>
          </p:nvPr>
        </p:nvSpPr>
        <p:spPr/>
        <p:txBody>
          <a:bodyPr/>
          <a:lstStyle/>
          <a:p>
            <a:r>
              <a:rPr lang="it-IT" dirty="0"/>
              <a:t>Epidemiologia e insorgenza</a:t>
            </a:r>
          </a:p>
        </p:txBody>
      </p:sp>
      <p:sp>
        <p:nvSpPr>
          <p:cNvPr id="3" name="Segnaposto contenuto 2">
            <a:extLst>
              <a:ext uri="{FF2B5EF4-FFF2-40B4-BE49-F238E27FC236}">
                <a16:creationId xmlns:a16="http://schemas.microsoft.com/office/drawing/2014/main" id="{6188C8EA-BB6A-4211-864D-819316143A12}"/>
              </a:ext>
            </a:extLst>
          </p:cNvPr>
          <p:cNvSpPr>
            <a:spLocks noGrp="1"/>
          </p:cNvSpPr>
          <p:nvPr>
            <p:ph idx="1"/>
          </p:nvPr>
        </p:nvSpPr>
        <p:spPr>
          <a:xfrm>
            <a:off x="843408" y="1737360"/>
            <a:ext cx="6719886" cy="4749799"/>
          </a:xfrm>
        </p:spPr>
        <p:txBody>
          <a:bodyPr>
            <a:normAutofit/>
          </a:bodyPr>
          <a:lstStyle/>
          <a:p>
            <a:r>
              <a:rPr lang="it-IT" dirty="0"/>
              <a:t>In letteratura, le carenze più comuni includono Ferro, B12, B9, vitamina D e calcio.</a:t>
            </a:r>
          </a:p>
          <a:p>
            <a:r>
              <a:rPr lang="it-IT" dirty="0"/>
              <a:t>I meccanismi patogenetici sono da ricercare nella:</a:t>
            </a:r>
          </a:p>
          <a:p>
            <a:pPr>
              <a:buFontTx/>
              <a:buChar char="-"/>
            </a:pPr>
            <a:r>
              <a:rPr lang="it-IT" dirty="0"/>
              <a:t>Ridotta assunzione alimentare (volumetrica);</a:t>
            </a:r>
          </a:p>
          <a:p>
            <a:pPr>
              <a:buFontTx/>
              <a:buChar char="-"/>
            </a:pPr>
            <a:r>
              <a:rPr lang="it-IT" dirty="0"/>
              <a:t>Ridotto assorbimento o malassorbimento (RYGB, BPD-DS);</a:t>
            </a:r>
          </a:p>
          <a:p>
            <a:pPr>
              <a:buFontTx/>
              <a:buChar char="-"/>
            </a:pPr>
            <a:r>
              <a:rPr lang="it-IT" dirty="0"/>
              <a:t>Diminuzione dell’acidità gastrica e ipocloridria con minore solubilità del ferro e ridotta produzione del fattore intrinseco da parte delle cellule del fondo gastrico;</a:t>
            </a:r>
          </a:p>
          <a:p>
            <a:pPr>
              <a:buFontTx/>
              <a:buChar char="-"/>
            </a:pPr>
            <a:r>
              <a:rPr lang="it-IT" dirty="0"/>
              <a:t>Carenza di proteine e apporto calorico-energetico insufficiente, con rischio di malnutrizione, sarcopenia e edema.</a:t>
            </a:r>
          </a:p>
        </p:txBody>
      </p:sp>
      <p:pic>
        <p:nvPicPr>
          <p:cNvPr id="5" name="Immagine 4">
            <a:extLst>
              <a:ext uri="{FF2B5EF4-FFF2-40B4-BE49-F238E27FC236}">
                <a16:creationId xmlns:a16="http://schemas.microsoft.com/office/drawing/2014/main" id="{4364540B-AC99-43CC-A997-6560B2AA69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30763" y="2426188"/>
            <a:ext cx="4605293" cy="3372141"/>
          </a:xfrm>
          <a:prstGeom prst="rect">
            <a:avLst/>
          </a:prstGeom>
        </p:spPr>
      </p:pic>
    </p:spTree>
    <p:extLst>
      <p:ext uri="{BB962C8B-B14F-4D97-AF65-F5344CB8AC3E}">
        <p14:creationId xmlns:p14="http://schemas.microsoft.com/office/powerpoint/2010/main" val="1078924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2D641626-A7BF-4A5E-BB95-0F8496DB75EA}"/>
              </a:ext>
            </a:extLst>
          </p:cNvPr>
          <p:cNvSpPr>
            <a:spLocks noGrp="1"/>
          </p:cNvSpPr>
          <p:nvPr>
            <p:ph idx="1"/>
          </p:nvPr>
        </p:nvSpPr>
        <p:spPr>
          <a:xfrm>
            <a:off x="1286348" y="628408"/>
            <a:ext cx="10419368" cy="6072538"/>
          </a:xfrm>
        </p:spPr>
        <p:txBody>
          <a:bodyPr>
            <a:normAutofit/>
          </a:bodyPr>
          <a:lstStyle/>
          <a:p>
            <a:pPr marL="0" indent="0">
              <a:buNone/>
            </a:pPr>
            <a:r>
              <a:rPr lang="it-IT" i="1" dirty="0"/>
              <a:t>Step 1 — Identificazione della causa</a:t>
            </a:r>
          </a:p>
          <a:p>
            <a:pPr>
              <a:buFont typeface="Arial" panose="020B0604020202020204" pitchFamily="34" charset="0"/>
              <a:buChar char="•"/>
            </a:pPr>
            <a:r>
              <a:rPr lang="it-IT" dirty="0"/>
              <a:t>Inadeguata supplementazione (aderenza &lt;80%)</a:t>
            </a:r>
          </a:p>
          <a:p>
            <a:pPr>
              <a:buFont typeface="Arial" panose="020B0604020202020204" pitchFamily="34" charset="0"/>
              <a:buChar char="•"/>
            </a:pPr>
            <a:r>
              <a:rPr lang="it-IT" dirty="0"/>
              <a:t>Vomito ricorrente / stenosi / ostruzioni</a:t>
            </a:r>
          </a:p>
          <a:p>
            <a:pPr>
              <a:buFont typeface="Arial" panose="020B0604020202020204" pitchFamily="34" charset="0"/>
              <a:buChar char="•"/>
            </a:pPr>
            <a:r>
              <a:rPr lang="it-IT" dirty="0"/>
              <a:t>Malassorbimento atteso (RYGB, SADI, DS)</a:t>
            </a:r>
          </a:p>
          <a:p>
            <a:pPr>
              <a:buFont typeface="Arial" panose="020B0604020202020204" pitchFamily="34" charset="0"/>
              <a:buChar char="•"/>
            </a:pPr>
            <a:r>
              <a:rPr lang="it-IT" dirty="0"/>
              <a:t>Dieta ipocalorica estrema (post-weight </a:t>
            </a:r>
            <a:r>
              <a:rPr lang="it-IT" dirty="0" err="1"/>
              <a:t>regain</a:t>
            </a:r>
            <a:r>
              <a:rPr lang="it-IT" dirty="0"/>
              <a:t>)</a:t>
            </a:r>
          </a:p>
          <a:p>
            <a:pPr marL="0" indent="0">
              <a:buNone/>
            </a:pPr>
            <a:r>
              <a:rPr lang="it-IT" i="1" dirty="0"/>
              <a:t>Step 2 — Trattamento</a:t>
            </a:r>
          </a:p>
          <a:p>
            <a:pPr>
              <a:buFont typeface="Arial" panose="020B0604020202020204" pitchFamily="34" charset="0"/>
              <a:buChar char="•"/>
            </a:pPr>
            <a:r>
              <a:rPr lang="it-IT" dirty="0"/>
              <a:t>Ferro orale o EV se ferritina &lt;30 </a:t>
            </a:r>
            <a:r>
              <a:rPr lang="it-IT" dirty="0" err="1"/>
              <a:t>ng</a:t>
            </a:r>
            <a:r>
              <a:rPr lang="it-IT" dirty="0"/>
              <a:t>/</a:t>
            </a:r>
            <a:r>
              <a:rPr lang="it-IT" dirty="0" err="1"/>
              <a:t>mL</a:t>
            </a:r>
            <a:r>
              <a:rPr lang="it-IT" dirty="0"/>
              <a:t> o sintomi</a:t>
            </a:r>
          </a:p>
          <a:p>
            <a:pPr>
              <a:buFont typeface="Arial" panose="020B0604020202020204" pitchFamily="34" charset="0"/>
              <a:buChar char="•"/>
            </a:pPr>
            <a:r>
              <a:rPr lang="it-IT" dirty="0"/>
              <a:t>B12: </a:t>
            </a:r>
            <a:r>
              <a:rPr lang="it-IT" dirty="0" err="1"/>
              <a:t>im</a:t>
            </a:r>
            <a:r>
              <a:rPr lang="it-IT" dirty="0"/>
              <a:t>/</a:t>
            </a:r>
            <a:r>
              <a:rPr lang="it-IT" dirty="0" err="1"/>
              <a:t>ev</a:t>
            </a:r>
            <a:r>
              <a:rPr lang="it-IT" dirty="0"/>
              <a:t> o orale ad alto dosaggio</a:t>
            </a:r>
          </a:p>
          <a:p>
            <a:pPr>
              <a:buFont typeface="Arial" panose="020B0604020202020204" pitchFamily="34" charset="0"/>
              <a:buChar char="•"/>
            </a:pPr>
            <a:r>
              <a:rPr lang="it-IT" dirty="0"/>
              <a:t>Vitamina D: 50.000 UI/settimana x 6–8 settimane</a:t>
            </a:r>
          </a:p>
          <a:p>
            <a:pPr>
              <a:buFont typeface="Arial" panose="020B0604020202020204" pitchFamily="34" charset="0"/>
              <a:buChar char="•"/>
            </a:pPr>
            <a:r>
              <a:rPr lang="it-IT" dirty="0"/>
              <a:t>Proteine: target 60–100 g/die (fino a 1.5 g/kg IBW in DS/SADI)</a:t>
            </a:r>
          </a:p>
          <a:p>
            <a:pPr marL="0" indent="0">
              <a:buNone/>
            </a:pPr>
            <a:r>
              <a:rPr lang="it-IT" i="1" dirty="0"/>
              <a:t>Step 3 — Follow-up </a:t>
            </a:r>
            <a:r>
              <a:rPr lang="it-IT" dirty="0"/>
              <a:t>→ Revisione esami e riallineamento integrazione</a:t>
            </a:r>
          </a:p>
        </p:txBody>
      </p:sp>
      <p:pic>
        <p:nvPicPr>
          <p:cNvPr id="6" name="Immagine 5">
            <a:extLst>
              <a:ext uri="{FF2B5EF4-FFF2-40B4-BE49-F238E27FC236}">
                <a16:creationId xmlns:a16="http://schemas.microsoft.com/office/drawing/2014/main" id="{4E6FABA7-8644-4251-960D-5B92C49DCF4C}"/>
              </a:ext>
            </a:extLst>
          </p:cNvPr>
          <p:cNvPicPr>
            <a:picLocks noChangeAspect="1"/>
          </p:cNvPicPr>
          <p:nvPr/>
        </p:nvPicPr>
        <p:blipFill>
          <a:blip r:embed="rId2"/>
          <a:stretch>
            <a:fillRect/>
          </a:stretch>
        </p:blipFill>
        <p:spPr>
          <a:xfrm>
            <a:off x="8425045" y="871065"/>
            <a:ext cx="2350857" cy="2350857"/>
          </a:xfrm>
          <a:prstGeom prst="rect">
            <a:avLst/>
          </a:prstGeom>
        </p:spPr>
      </p:pic>
    </p:spTree>
    <p:extLst>
      <p:ext uri="{BB962C8B-B14F-4D97-AF65-F5344CB8AC3E}">
        <p14:creationId xmlns:p14="http://schemas.microsoft.com/office/powerpoint/2010/main" val="2005591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77CF075-9D77-4321-9DEA-4C8CA4CE4D8E}"/>
              </a:ext>
            </a:extLst>
          </p:cNvPr>
          <p:cNvSpPr>
            <a:spLocks noGrp="1"/>
          </p:cNvSpPr>
          <p:nvPr>
            <p:ph type="title"/>
          </p:nvPr>
        </p:nvSpPr>
        <p:spPr/>
        <p:txBody>
          <a:bodyPr/>
          <a:lstStyle/>
          <a:p>
            <a:r>
              <a:rPr lang="it-IT" dirty="0"/>
              <a:t>Follow-up</a:t>
            </a:r>
          </a:p>
        </p:txBody>
      </p:sp>
      <p:sp>
        <p:nvSpPr>
          <p:cNvPr id="3" name="Segnaposto contenuto 2">
            <a:extLst>
              <a:ext uri="{FF2B5EF4-FFF2-40B4-BE49-F238E27FC236}">
                <a16:creationId xmlns:a16="http://schemas.microsoft.com/office/drawing/2014/main" id="{DFD087AF-1EF3-4544-B7FC-8E1710097FF5}"/>
              </a:ext>
            </a:extLst>
          </p:cNvPr>
          <p:cNvSpPr>
            <a:spLocks noGrp="1"/>
          </p:cNvSpPr>
          <p:nvPr>
            <p:ph idx="1"/>
          </p:nvPr>
        </p:nvSpPr>
        <p:spPr>
          <a:xfrm>
            <a:off x="706996" y="1989539"/>
            <a:ext cx="10058400" cy="3760891"/>
          </a:xfrm>
        </p:spPr>
        <p:txBody>
          <a:bodyPr>
            <a:normAutofit/>
          </a:bodyPr>
          <a:lstStyle/>
          <a:p>
            <a:pPr marL="0" indent="0">
              <a:buNone/>
            </a:pPr>
            <a:r>
              <a:rPr lang="it-IT" dirty="0"/>
              <a:t>Team multidisciplinare esperto</a:t>
            </a:r>
          </a:p>
          <a:p>
            <a:r>
              <a:rPr lang="it-IT" dirty="0"/>
              <a:t>Monitoraggio esami laboratoristici;</a:t>
            </a:r>
          </a:p>
          <a:p>
            <a:r>
              <a:rPr lang="it-IT" dirty="0"/>
              <a:t>Segni e sintomi di Carenze;</a:t>
            </a:r>
          </a:p>
          <a:p>
            <a:r>
              <a:rPr lang="it-IT" dirty="0"/>
              <a:t>Esame obiettivo, composizione corporea;</a:t>
            </a:r>
          </a:p>
          <a:p>
            <a:r>
              <a:rPr lang="it-IT" dirty="0"/>
              <a:t>Discussione abitudini alimentari;</a:t>
            </a:r>
          </a:p>
          <a:p>
            <a:r>
              <a:rPr lang="it-IT" dirty="0"/>
              <a:t>Aderenza alla terapia integrativa;</a:t>
            </a:r>
          </a:p>
          <a:p>
            <a:r>
              <a:rPr lang="it-IT" dirty="0"/>
              <a:t>Rafforzare compliance a lungo termine del paziente.</a:t>
            </a:r>
          </a:p>
        </p:txBody>
      </p:sp>
      <p:pic>
        <p:nvPicPr>
          <p:cNvPr id="7" name="Immagine 6">
            <a:extLst>
              <a:ext uri="{FF2B5EF4-FFF2-40B4-BE49-F238E27FC236}">
                <a16:creationId xmlns:a16="http://schemas.microsoft.com/office/drawing/2014/main" id="{9540DBBE-41F2-491D-B884-4B9DF7A2C20E}"/>
              </a:ext>
            </a:extLst>
          </p:cNvPr>
          <p:cNvPicPr>
            <a:picLocks noChangeAspect="1"/>
          </p:cNvPicPr>
          <p:nvPr/>
        </p:nvPicPr>
        <p:blipFill rotWithShape="1">
          <a:blip r:embed="rId2"/>
          <a:srcRect t="2466"/>
          <a:stretch/>
        </p:blipFill>
        <p:spPr>
          <a:xfrm>
            <a:off x="6502321" y="3918074"/>
            <a:ext cx="4716947" cy="2776532"/>
          </a:xfrm>
          <a:prstGeom prst="rect">
            <a:avLst/>
          </a:prstGeom>
        </p:spPr>
      </p:pic>
      <p:pic>
        <p:nvPicPr>
          <p:cNvPr id="9" name="Immagine 8">
            <a:extLst>
              <a:ext uri="{FF2B5EF4-FFF2-40B4-BE49-F238E27FC236}">
                <a16:creationId xmlns:a16="http://schemas.microsoft.com/office/drawing/2014/main" id="{D1A2B193-ECC9-47F4-8CF3-0257D67CB41C}"/>
              </a:ext>
            </a:extLst>
          </p:cNvPr>
          <p:cNvPicPr>
            <a:picLocks noChangeAspect="1"/>
          </p:cNvPicPr>
          <p:nvPr/>
        </p:nvPicPr>
        <p:blipFill>
          <a:blip r:embed="rId3"/>
          <a:stretch>
            <a:fillRect/>
          </a:stretch>
        </p:blipFill>
        <p:spPr>
          <a:xfrm>
            <a:off x="6502321" y="474326"/>
            <a:ext cx="4894104" cy="3191569"/>
          </a:xfrm>
          <a:prstGeom prst="rect">
            <a:avLst/>
          </a:prstGeom>
        </p:spPr>
      </p:pic>
      <p:pic>
        <p:nvPicPr>
          <p:cNvPr id="8" name="Immagine 7">
            <a:extLst>
              <a:ext uri="{FF2B5EF4-FFF2-40B4-BE49-F238E27FC236}">
                <a16:creationId xmlns:a16="http://schemas.microsoft.com/office/drawing/2014/main" id="{209A1C79-F97C-4DD8-9465-D9D4F64B0396}"/>
              </a:ext>
            </a:extLst>
          </p:cNvPr>
          <p:cNvPicPr>
            <a:picLocks noChangeAspect="1"/>
          </p:cNvPicPr>
          <p:nvPr/>
        </p:nvPicPr>
        <p:blipFill>
          <a:blip r:embed="rId4"/>
          <a:stretch>
            <a:fillRect/>
          </a:stretch>
        </p:blipFill>
        <p:spPr>
          <a:xfrm>
            <a:off x="3926809" y="610286"/>
            <a:ext cx="1451898" cy="132514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207076473"/>
      </p:ext>
    </p:extLst>
  </p:cSld>
  <p:clrMapOvr>
    <a:masterClrMapping/>
  </p:clrMapOvr>
</p:sld>
</file>

<file path=ppt/theme/theme1.xml><?xml version="1.0" encoding="utf-8"?>
<a:theme xmlns:a="http://schemas.openxmlformats.org/drawingml/2006/main" name="RetrospectVTI">
  <a:themeElements>
    <a:clrScheme name="Blu cal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Office_42167526_TF33476885.potx" id="{67A3B757-088A-4997-AD47-EBBB609AAF73}" vid="{61F4B085-7BC3-43AB-AFF0-C8B68BB76BF9}"/>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a6e671f1cd7e4d96ff9652be322dd5e">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e2496f70b101db0b8013f30a071bbf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4E879E6-8FFE-4154-8F2A-F7518B89B376}">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7E0A2CB4-6869-426F-8BC4-A32C90CBE263}">
  <ds:schemaRefs>
    <ds:schemaRef ds:uri="http://schemas.microsoft.com/sharepoint/v3/contenttype/forms"/>
  </ds:schemaRefs>
</ds:datastoreItem>
</file>

<file path=customXml/itemProps3.xml><?xml version="1.0" encoding="utf-8"?>
<ds:datastoreItem xmlns:ds="http://schemas.openxmlformats.org/officeDocument/2006/customXml" ds:itemID="{A941CA7C-A0BF-44EF-B2E5-7539C3B9B0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Presentazione classica per assemblea generale aziendale</Template>
  <TotalTime>0</TotalTime>
  <Words>1874</Words>
  <Application>Microsoft Office PowerPoint</Application>
  <PresentationFormat>Widescreen</PresentationFormat>
  <Paragraphs>145</Paragraphs>
  <Slides>21</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21</vt:i4>
      </vt:variant>
    </vt:vector>
  </HeadingPairs>
  <TitlesOfParts>
    <vt:vector size="27" baseType="lpstr">
      <vt:lpstr>Arial</vt:lpstr>
      <vt:lpstr>BlinkMacSystemFont</vt:lpstr>
      <vt:lpstr>Calibri</vt:lpstr>
      <vt:lpstr>Calibri Light</vt:lpstr>
      <vt:lpstr>Wingdings</vt:lpstr>
      <vt:lpstr>RetrospectVTI</vt:lpstr>
      <vt:lpstr>COMPLICANZE TARDIVE:  DEFICIT NUTRIZIONALI, DUMPING SYNDROME, RIPRESA PONDERALE, L’ALGORITMO PRATICO</vt:lpstr>
      <vt:lpstr>Presentazione standard di PowerPoint</vt:lpstr>
      <vt:lpstr>L’ALGORITMO PRATICO</vt:lpstr>
      <vt:lpstr>SCREENING PERIODICO STANDARDIZZATO </vt:lpstr>
      <vt:lpstr>TRIAGE CLINICO: IDENTIFICAZIONE RAPIDA</vt:lpstr>
      <vt:lpstr>DEFICIT NUTRIZIONALI</vt:lpstr>
      <vt:lpstr>Epidemiologia e insorgenza</vt:lpstr>
      <vt:lpstr>Presentazione standard di PowerPoint</vt:lpstr>
      <vt:lpstr>Follow-up</vt:lpstr>
      <vt:lpstr>DUMPING SYNDROME</vt:lpstr>
      <vt:lpstr>QUALE DUMPING?</vt:lpstr>
      <vt:lpstr>Fisiopatologia</vt:lpstr>
      <vt:lpstr>Gestione terapeutica</vt:lpstr>
      <vt:lpstr>WEIGHT REGAIN</vt:lpstr>
      <vt:lpstr>Definizione</vt:lpstr>
      <vt:lpstr>Fattori di rischio e diagnosi</vt:lpstr>
      <vt:lpstr>Strategie terapeutiche</vt:lpstr>
      <vt:lpstr>NUOVE EVIDENZE</vt:lpstr>
      <vt:lpstr>Per concludere</vt:lpstr>
      <vt:lpstr>BIBLIOGRAFIA</vt:lpstr>
      <vt:lpstr>Grazie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 29-30 aprile Primo Corso ACCADEMIA SICOB Direttori: M. De Luca - M.A. Zappa</dc:title>
  <dc:creator>Eliana Rispoli</dc:creator>
  <cp:lastModifiedBy>Roberta Rinaldi</cp:lastModifiedBy>
  <cp:revision>67</cp:revision>
  <dcterms:created xsi:type="dcterms:W3CDTF">2022-02-27T17:36:31Z</dcterms:created>
  <dcterms:modified xsi:type="dcterms:W3CDTF">2025-12-10T17:09:53Z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